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84" r:id="rId4"/>
    <p:sldId id="300" r:id="rId5"/>
    <p:sldId id="285" r:id="rId6"/>
    <p:sldId id="286" r:id="rId7"/>
    <p:sldId id="287" r:id="rId8"/>
    <p:sldId id="293" r:id="rId9"/>
    <p:sldId id="295" r:id="rId10"/>
    <p:sldId id="289" r:id="rId11"/>
    <p:sldId id="312" r:id="rId12"/>
    <p:sldId id="292" r:id="rId13"/>
    <p:sldId id="296" r:id="rId14"/>
    <p:sldId id="301" r:id="rId15"/>
    <p:sldId id="302" r:id="rId16"/>
    <p:sldId id="303" r:id="rId17"/>
    <p:sldId id="304" r:id="rId18"/>
    <p:sldId id="305" r:id="rId19"/>
    <p:sldId id="306" r:id="rId20"/>
    <p:sldId id="290" r:id="rId21"/>
    <p:sldId id="280" r:id="rId22"/>
    <p:sldId id="309"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B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88" d="100"/>
          <a:sy n="88"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DD0AF8D-0A8C-4709-9E5E-6B0F44CC67C0}" type="datetimeFigureOut">
              <a:rPr lang="en-IN" smtClean="0"/>
              <a:t>27-11-2021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1811765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DD0AF8D-0A8C-4709-9E5E-6B0F44CC67C0}" type="datetimeFigureOut">
              <a:rPr lang="en-IN" smtClean="0"/>
              <a:t>27-11-2021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183360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DD0AF8D-0A8C-4709-9E5E-6B0F44CC67C0}" type="datetimeFigureOut">
              <a:rPr lang="en-IN" smtClean="0"/>
              <a:t>27-11-2021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3805124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Blank Image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7999"/>
          </a:xfrm>
          <a:prstGeom prst="rect">
            <a:avLst/>
          </a:prstGeom>
          <a:pattFill prst="pct5">
            <a:fgClr>
              <a:schemeClr val="tx1"/>
            </a:fgClr>
            <a:bgClr>
              <a:schemeClr val="bg1"/>
            </a:bgClr>
          </a:pattFill>
        </p:spPr>
        <p:txBody>
          <a:bodyPr/>
          <a:lstStyle/>
          <a:p>
            <a:endParaRPr lang="en-US"/>
          </a:p>
        </p:txBody>
      </p:sp>
    </p:spTree>
    <p:extLst>
      <p:ext uri="{BB962C8B-B14F-4D97-AF65-F5344CB8AC3E}">
        <p14:creationId xmlns:p14="http://schemas.microsoft.com/office/powerpoint/2010/main" val="143163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reative Mess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895446" y="2075542"/>
            <a:ext cx="4450270" cy="2766143"/>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4103528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ree Uptown Team">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470401" y="551543"/>
            <a:ext cx="3267118" cy="2743199"/>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523920" y="551543"/>
            <a:ext cx="3267118" cy="2743199"/>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8416883" y="551543"/>
            <a:ext cx="3267118" cy="2743199"/>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20136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DD0AF8D-0A8C-4709-9E5E-6B0F44CC67C0}" type="datetimeFigureOut">
              <a:rPr lang="en-IN" smtClean="0"/>
              <a:t>27-11-2021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663177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AF8D-0A8C-4709-9E5E-6B0F44CC67C0}" type="datetimeFigureOut">
              <a:rPr lang="en-IN" smtClean="0"/>
              <a:t>27-11-2021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1318082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DD0AF8D-0A8C-4709-9E5E-6B0F44CC67C0}" type="datetimeFigureOut">
              <a:rPr lang="en-IN" smtClean="0"/>
              <a:t>27-11-2021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247630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DD0AF8D-0A8C-4709-9E5E-6B0F44CC67C0}" type="datetimeFigureOut">
              <a:rPr lang="en-IN" smtClean="0"/>
              <a:t>27-11-2021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305780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DD0AF8D-0A8C-4709-9E5E-6B0F44CC67C0}" type="datetimeFigureOut">
              <a:rPr lang="en-IN" smtClean="0"/>
              <a:t>27-11-2021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3949801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AF8D-0A8C-4709-9E5E-6B0F44CC67C0}" type="datetimeFigureOut">
              <a:rPr lang="en-IN" smtClean="0"/>
              <a:t>27-11-2021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2308908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AF8D-0A8C-4709-9E5E-6B0F44CC67C0}" type="datetimeFigureOut">
              <a:rPr lang="en-IN" smtClean="0"/>
              <a:t>27-11-2021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231047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AF8D-0A8C-4709-9E5E-6B0F44CC67C0}" type="datetimeFigureOut">
              <a:rPr lang="en-IN" smtClean="0"/>
              <a:t>27-11-2021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D9DB03-162B-4DF6-8FC3-C60099E439E8}" type="slidenum">
              <a:rPr lang="en-IN" smtClean="0"/>
              <a:t>‹#›</a:t>
            </a:fld>
            <a:endParaRPr lang="en-IN"/>
          </a:p>
        </p:txBody>
      </p:sp>
    </p:spTree>
    <p:extLst>
      <p:ext uri="{BB962C8B-B14F-4D97-AF65-F5344CB8AC3E}">
        <p14:creationId xmlns:p14="http://schemas.microsoft.com/office/powerpoint/2010/main" val="40374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0AF8D-0A8C-4709-9E5E-6B0F44CC67C0}" type="datetimeFigureOut">
              <a:rPr lang="en-IN" smtClean="0"/>
              <a:t>27-11-2021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9DB03-162B-4DF6-8FC3-C60099E439E8}" type="slidenum">
              <a:rPr lang="en-IN" smtClean="0"/>
              <a:t>‹#›</a:t>
            </a:fld>
            <a:endParaRPr lang="en-IN"/>
          </a:p>
        </p:txBody>
      </p:sp>
    </p:spTree>
    <p:extLst>
      <p:ext uri="{BB962C8B-B14F-4D97-AF65-F5344CB8AC3E}">
        <p14:creationId xmlns:p14="http://schemas.microsoft.com/office/powerpoint/2010/main" val="352856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3.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9131" y="544982"/>
            <a:ext cx="7858665" cy="315034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999878" y="653765"/>
            <a:ext cx="6537170" cy="1942484"/>
            <a:chOff x="2854735" y="1203435"/>
            <a:chExt cx="6537170" cy="2053562"/>
          </a:xfrm>
        </p:grpSpPr>
        <p:sp>
          <p:nvSpPr>
            <p:cNvPr id="6" name="TextBox 5"/>
            <p:cNvSpPr txBox="1"/>
            <p:nvPr/>
          </p:nvSpPr>
          <p:spPr>
            <a:xfrm>
              <a:off x="2854735" y="1203435"/>
              <a:ext cx="6537170" cy="830997"/>
            </a:xfrm>
            <a:prstGeom prst="rect">
              <a:avLst/>
            </a:prstGeom>
            <a:noFill/>
          </p:spPr>
          <p:txBody>
            <a:bodyPr wrap="square" rtlCol="0">
              <a:spAutoFit/>
            </a:bodyPr>
            <a:lstStyle/>
            <a:p>
              <a:pPr algn="ctr"/>
              <a:r>
                <a:rPr lang="en-US" sz="2400" dirty="0" smtClean="0"/>
                <a:t>  </a:t>
              </a:r>
              <a:r>
                <a:rPr lang="en-US" sz="2400" dirty="0" smtClean="0">
                  <a:ln w="0"/>
                  <a:solidFill>
                    <a:schemeClr val="accent1">
                      <a:lumMod val="50000"/>
                    </a:schemeClr>
                  </a:solidFill>
                  <a:effectLst>
                    <a:outerShdw blurRad="38100" dist="25400" dir="5400000" algn="ctr" rotWithShape="0">
                      <a:srgbClr val="6E747A">
                        <a:alpha val="43000"/>
                      </a:srgbClr>
                    </a:outerShdw>
                  </a:effectLst>
                </a:rPr>
                <a:t>ACROPOLIS INSTITUTE OF TECHNOLOGY </a:t>
              </a:r>
            </a:p>
            <a:p>
              <a:pPr algn="ctr"/>
              <a:r>
                <a:rPr lang="en-US" sz="2400" dirty="0" smtClean="0">
                  <a:ln w="0"/>
                  <a:solidFill>
                    <a:schemeClr val="accent1">
                      <a:lumMod val="50000"/>
                    </a:schemeClr>
                  </a:solidFill>
                  <a:effectLst>
                    <a:outerShdw blurRad="38100" dist="25400" dir="5400000" algn="ctr" rotWithShape="0">
                      <a:srgbClr val="6E747A">
                        <a:alpha val="43000"/>
                      </a:srgbClr>
                    </a:outerShdw>
                  </a:effectLst>
                </a:rPr>
                <a:t>AND RESEARCH</a:t>
              </a:r>
              <a:endParaRPr lang="en-US" sz="2400" dirty="0">
                <a:ln w="0"/>
                <a:solidFill>
                  <a:schemeClr val="accent1">
                    <a:lumMod val="50000"/>
                  </a:schemeClr>
                </a:solidFill>
                <a:effectLst>
                  <a:outerShdw blurRad="38100" dist="25400" dir="5400000" algn="ctr" rotWithShape="0">
                    <a:srgbClr val="6E747A">
                      <a:alpha val="43000"/>
                    </a:srgbClr>
                  </a:outerShdw>
                </a:effectLst>
              </a:endParaRPr>
            </a:p>
          </p:txBody>
        </p:sp>
        <p:sp>
          <p:nvSpPr>
            <p:cNvPr id="7" name="TextBox 6"/>
            <p:cNvSpPr txBox="1"/>
            <p:nvPr/>
          </p:nvSpPr>
          <p:spPr>
            <a:xfrm>
              <a:off x="7663256" y="2241334"/>
              <a:ext cx="184731" cy="1015663"/>
            </a:xfrm>
            <a:prstGeom prst="rect">
              <a:avLst/>
            </a:prstGeom>
            <a:noFill/>
          </p:spPr>
          <p:txBody>
            <a:bodyPr wrap="none" rtlCol="0">
              <a:spAutoFit/>
            </a:bodyPr>
            <a:lstStyle/>
            <a:p>
              <a:pPr algn="ctr"/>
              <a:endParaRPr lang="en-US" sz="6000" dirty="0"/>
            </a:p>
          </p:txBody>
        </p:sp>
      </p:grpSp>
      <p:grpSp>
        <p:nvGrpSpPr>
          <p:cNvPr id="8" name="Group 7"/>
          <p:cNvGrpSpPr/>
          <p:nvPr/>
        </p:nvGrpSpPr>
        <p:grpSpPr>
          <a:xfrm>
            <a:off x="4248315" y="2972055"/>
            <a:ext cx="3744815" cy="1015664"/>
            <a:chOff x="4103172" y="2241334"/>
            <a:chExt cx="3744815" cy="1015664"/>
          </a:xfrm>
        </p:grpSpPr>
        <p:sp>
          <p:nvSpPr>
            <p:cNvPr id="9" name="TextBox 8"/>
            <p:cNvSpPr txBox="1"/>
            <p:nvPr/>
          </p:nvSpPr>
          <p:spPr>
            <a:xfrm>
              <a:off x="4103172" y="2241335"/>
              <a:ext cx="184731" cy="1015663"/>
            </a:xfrm>
            <a:prstGeom prst="rect">
              <a:avLst/>
            </a:prstGeom>
            <a:noFill/>
          </p:spPr>
          <p:txBody>
            <a:bodyPr wrap="none" rtlCol="0">
              <a:spAutoFit/>
            </a:bodyPr>
            <a:lstStyle/>
            <a:p>
              <a:pPr algn="ctr"/>
              <a:endParaRPr lang="en-US" sz="6000" dirty="0"/>
            </a:p>
          </p:txBody>
        </p:sp>
        <p:sp>
          <p:nvSpPr>
            <p:cNvPr id="10" name="TextBox 9"/>
            <p:cNvSpPr txBox="1"/>
            <p:nvPr/>
          </p:nvSpPr>
          <p:spPr>
            <a:xfrm>
              <a:off x="7663257" y="2241334"/>
              <a:ext cx="184730" cy="1015663"/>
            </a:xfrm>
            <a:prstGeom prst="rect">
              <a:avLst/>
            </a:prstGeom>
            <a:noFill/>
          </p:spPr>
          <p:txBody>
            <a:bodyPr wrap="none" rtlCol="0">
              <a:spAutoFit/>
            </a:bodyPr>
            <a:lstStyle/>
            <a:p>
              <a:pPr algn="ctr"/>
              <a:endParaRPr lang="en-US" sz="6000" dirty="0"/>
            </a:p>
          </p:txBody>
        </p:sp>
      </p:grpSp>
      <p:sp>
        <p:nvSpPr>
          <p:cNvPr id="11" name="TextBox 10"/>
          <p:cNvSpPr txBox="1"/>
          <p:nvPr/>
        </p:nvSpPr>
        <p:spPr>
          <a:xfrm>
            <a:off x="4340680" y="4706621"/>
            <a:ext cx="4040300" cy="523220"/>
          </a:xfrm>
          <a:prstGeom prst="rect">
            <a:avLst/>
          </a:prstGeom>
          <a:noFill/>
        </p:spPr>
        <p:txBody>
          <a:bodyPr wrap="square" rtlCol="0">
            <a:spAutoFit/>
          </a:bodyPr>
          <a:lstStyle/>
          <a:p>
            <a:pPr algn="ctr"/>
            <a:r>
              <a:rPr lang="en-US" sz="1400" spc="400" dirty="0" smtClean="0">
                <a:solidFill>
                  <a:schemeClr val="accent2"/>
                </a:solidFill>
                <a:latin typeface="+mj-lt"/>
              </a:rPr>
              <a:t>MINOR PROJECT</a:t>
            </a:r>
            <a:r>
              <a:rPr lang="en-US" sz="1400" spc="400" dirty="0" smtClean="0">
                <a:latin typeface="+mj-lt"/>
              </a:rPr>
              <a:t> </a:t>
            </a:r>
          </a:p>
          <a:p>
            <a:pPr algn="ctr"/>
            <a:r>
              <a:rPr lang="en-US" sz="1400" spc="400" dirty="0" smtClean="0">
                <a:latin typeface="+mj-lt"/>
              </a:rPr>
              <a:t>PRESENTATION</a:t>
            </a:r>
            <a:endParaRPr lang="en-US" sz="1400" spc="400" dirty="0">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798" y="2338557"/>
            <a:ext cx="1014406" cy="1014406"/>
          </a:xfrm>
          <a:prstGeom prst="rect">
            <a:avLst/>
          </a:prstGeom>
          <a:effectLst>
            <a:softEdge rad="12700"/>
          </a:effectLst>
        </p:spPr>
      </p:pic>
      <p:sp>
        <p:nvSpPr>
          <p:cNvPr id="13" name="Rectangle 12"/>
          <p:cNvSpPr/>
          <p:nvPr/>
        </p:nvSpPr>
        <p:spPr>
          <a:xfrm>
            <a:off x="5260399" y="1487292"/>
            <a:ext cx="2016128" cy="400110"/>
          </a:xfrm>
          <a:prstGeom prst="rect">
            <a:avLst/>
          </a:prstGeom>
          <a:noFill/>
        </p:spPr>
        <p:txBody>
          <a:bodyPr wrap="none" lIns="91440" tIns="45720" rIns="91440" bIns="45720">
            <a:spAutoFit/>
          </a:bodyPr>
          <a:lstStyle/>
          <a:p>
            <a:pPr algn="ctr"/>
            <a:r>
              <a:rPr lang="en-US" sz="2000" dirty="0" smtClean="0">
                <a:solidFill>
                  <a:schemeClr val="accent2">
                    <a:lumMod val="75000"/>
                  </a:schemeClr>
                </a:solidFill>
              </a:rPr>
              <a:t>CSIT Department </a:t>
            </a:r>
            <a:endParaRPr lang="en-US" sz="2000" dirty="0">
              <a:solidFill>
                <a:schemeClr val="accent2">
                  <a:lumMod val="75000"/>
                </a:schemeClr>
              </a:solidFill>
            </a:endParaRPr>
          </a:p>
        </p:txBody>
      </p:sp>
      <p:sp>
        <p:nvSpPr>
          <p:cNvPr id="14" name="Rectangle 13"/>
          <p:cNvSpPr/>
          <p:nvPr/>
        </p:nvSpPr>
        <p:spPr>
          <a:xfrm>
            <a:off x="5658298" y="3555647"/>
            <a:ext cx="1220330" cy="279368"/>
          </a:xfrm>
          <a:prstGeom prst="rect">
            <a:avLst/>
          </a:prstGeom>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solidFill>
                  <a:schemeClr val="bg2"/>
                </a:solidFill>
                <a:latin typeface="Calisto MT" panose="02040603050505030304" pitchFamily="18" charset="0"/>
              </a:rPr>
              <a:t>V- Sem</a:t>
            </a:r>
            <a:endParaRPr lang="en-IN" sz="1400" dirty="0">
              <a:solidFill>
                <a:schemeClr val="bg2"/>
              </a:solidFill>
              <a:latin typeface="Calisto MT" panose="02040603050505030304" pitchFamily="18" charset="0"/>
            </a:endParaRPr>
          </a:p>
        </p:txBody>
      </p:sp>
      <p:sp>
        <p:nvSpPr>
          <p:cNvPr id="15" name="Rectangle 14"/>
          <p:cNvSpPr/>
          <p:nvPr/>
        </p:nvSpPr>
        <p:spPr>
          <a:xfrm>
            <a:off x="5535218" y="1887402"/>
            <a:ext cx="1483744" cy="37821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bg1">
                    <a:lumMod val="50000"/>
                  </a:schemeClr>
                </a:solidFill>
              </a:rPr>
              <a:t>CI Branch</a:t>
            </a:r>
            <a:endParaRPr lang="en-IN" dirty="0">
              <a:solidFill>
                <a:schemeClr val="bg1">
                  <a:lumMod val="50000"/>
                </a:schemeClr>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470" y="3904201"/>
            <a:ext cx="802420" cy="802420"/>
          </a:xfrm>
          <a:prstGeom prst="rect">
            <a:avLst/>
          </a:prstGeom>
        </p:spPr>
      </p:pic>
      <p:sp>
        <p:nvSpPr>
          <p:cNvPr id="18" name="Rectangle 17"/>
          <p:cNvSpPr/>
          <p:nvPr/>
        </p:nvSpPr>
        <p:spPr>
          <a:xfrm>
            <a:off x="4817111" y="4034836"/>
            <a:ext cx="3303917" cy="541150"/>
          </a:xfrm>
          <a:prstGeom prst="rect">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16200000" scaled="1"/>
            <a:tileRect/>
          </a:gra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spc="400" dirty="0"/>
              <a:t>G-Meet Assistant</a:t>
            </a:r>
            <a:endParaRPr lang="en-US" sz="2400" spc="400" dirty="0">
              <a:solidFill>
                <a:schemeClr val="tx1"/>
              </a:solidFill>
            </a:endParaRPr>
          </a:p>
        </p:txBody>
      </p:sp>
      <p:sp>
        <p:nvSpPr>
          <p:cNvPr id="21" name="TextBox 20"/>
          <p:cNvSpPr txBox="1"/>
          <p:nvPr/>
        </p:nvSpPr>
        <p:spPr>
          <a:xfrm>
            <a:off x="743244" y="5229841"/>
            <a:ext cx="3329796" cy="984885"/>
          </a:xfrm>
          <a:prstGeom prst="rect">
            <a:avLst/>
          </a:prstGeom>
          <a:noFill/>
        </p:spPr>
        <p:txBody>
          <a:bodyPr wrap="square" rtlCol="0">
            <a:spAutoFit/>
          </a:bodyPr>
          <a:lstStyle/>
          <a:p>
            <a:r>
              <a:rPr lang="en-US" sz="1600" b="1" spc="400" dirty="0" smtClean="0">
                <a:latin typeface="Candara" panose="020E0502030303020204" pitchFamily="34" charset="0"/>
              </a:rPr>
              <a:t>Submitted by:</a:t>
            </a:r>
          </a:p>
          <a:p>
            <a:endParaRPr lang="en-US" sz="200" b="1" spc="400" dirty="0">
              <a:latin typeface="Candara" panose="020E0502030303020204" pitchFamily="34" charset="0"/>
            </a:endParaRPr>
          </a:p>
          <a:p>
            <a:endParaRPr lang="en-US" sz="1400" b="1" spc="400" dirty="0" smtClean="0">
              <a:latin typeface="+mj-lt"/>
            </a:endParaRPr>
          </a:p>
          <a:p>
            <a:endParaRPr lang="en-US" sz="800" spc="400" dirty="0" smtClean="0">
              <a:latin typeface="Titillium" panose="00000500000000000000"/>
            </a:endParaRPr>
          </a:p>
          <a:p>
            <a:endParaRPr lang="en-US" spc="400" dirty="0"/>
          </a:p>
        </p:txBody>
      </p:sp>
      <p:sp>
        <p:nvSpPr>
          <p:cNvPr id="20" name="TextBox 19"/>
          <p:cNvSpPr txBox="1"/>
          <p:nvPr/>
        </p:nvSpPr>
        <p:spPr>
          <a:xfrm>
            <a:off x="743244" y="5528703"/>
            <a:ext cx="3127679" cy="1061829"/>
          </a:xfrm>
          <a:prstGeom prst="rect">
            <a:avLst/>
          </a:prstGeom>
          <a:noFill/>
        </p:spPr>
        <p:txBody>
          <a:bodyPr wrap="square" rtlCol="0">
            <a:spAutoFit/>
          </a:bodyPr>
          <a:lstStyle/>
          <a:p>
            <a:r>
              <a:rPr lang="en-US" sz="1500" dirty="0" smtClean="0">
                <a:solidFill>
                  <a:schemeClr val="accent2"/>
                </a:solidFill>
                <a:latin typeface="+mj-lt"/>
              </a:rPr>
              <a:t>Ishvi Garhwal (0827CI191024)</a:t>
            </a:r>
          </a:p>
          <a:p>
            <a:r>
              <a:rPr lang="en-US" sz="1500" dirty="0" smtClean="0">
                <a:solidFill>
                  <a:schemeClr val="accent2"/>
                </a:solidFill>
                <a:latin typeface="+mj-lt"/>
              </a:rPr>
              <a:t>Prakhar </a:t>
            </a:r>
            <a:r>
              <a:rPr lang="en-US" sz="1500" dirty="0">
                <a:solidFill>
                  <a:schemeClr val="accent2"/>
                </a:solidFill>
                <a:latin typeface="+mj-lt"/>
              </a:rPr>
              <a:t>J</a:t>
            </a:r>
            <a:r>
              <a:rPr lang="en-US" sz="1500" dirty="0" smtClean="0">
                <a:solidFill>
                  <a:schemeClr val="accent2"/>
                </a:solidFill>
                <a:latin typeface="+mj-lt"/>
              </a:rPr>
              <a:t>ain (0827CI191044)                                                                                                                                                                                                                                                                                                                                                                                                                                                                    Sanchit Patidar (0827CI191050)</a:t>
            </a:r>
          </a:p>
          <a:p>
            <a:endParaRPr lang="en-IN" dirty="0"/>
          </a:p>
        </p:txBody>
      </p:sp>
      <p:sp>
        <p:nvSpPr>
          <p:cNvPr id="30" name="TextBox 29"/>
          <p:cNvSpPr txBox="1"/>
          <p:nvPr/>
        </p:nvSpPr>
        <p:spPr>
          <a:xfrm>
            <a:off x="8726992" y="5229841"/>
            <a:ext cx="2941607" cy="338554"/>
          </a:xfrm>
          <a:prstGeom prst="rect">
            <a:avLst/>
          </a:prstGeom>
          <a:noFill/>
        </p:spPr>
        <p:txBody>
          <a:bodyPr wrap="square" rtlCol="0">
            <a:spAutoFit/>
          </a:bodyPr>
          <a:lstStyle/>
          <a:p>
            <a:pPr algn="r"/>
            <a:r>
              <a:rPr lang="en-US" sz="1600" b="1" spc="400" dirty="0" smtClean="0">
                <a:latin typeface="Candara" panose="020E0502030303020204" pitchFamily="34" charset="0"/>
              </a:rPr>
              <a:t>Guided by:</a:t>
            </a:r>
            <a:endParaRPr lang="en-IN" sz="1600" dirty="0"/>
          </a:p>
        </p:txBody>
      </p:sp>
      <p:sp>
        <p:nvSpPr>
          <p:cNvPr id="31" name="TextBox 30"/>
          <p:cNvSpPr txBox="1"/>
          <p:nvPr/>
        </p:nvSpPr>
        <p:spPr>
          <a:xfrm>
            <a:off x="8643182" y="5528703"/>
            <a:ext cx="2941607" cy="338554"/>
          </a:xfrm>
          <a:prstGeom prst="rect">
            <a:avLst/>
          </a:prstGeom>
          <a:noFill/>
        </p:spPr>
        <p:txBody>
          <a:bodyPr wrap="square" rtlCol="0">
            <a:spAutoFit/>
          </a:bodyPr>
          <a:lstStyle/>
          <a:p>
            <a:pPr algn="r"/>
            <a:r>
              <a:rPr lang="en-US" sz="1600" dirty="0" smtClean="0">
                <a:solidFill>
                  <a:schemeClr val="accent2"/>
                </a:solidFill>
                <a:latin typeface="+mj-lt"/>
              </a:rPr>
              <a:t>Prof. Simarjeet Singh Bhatia</a:t>
            </a:r>
            <a:endParaRPr lang="en-IN" sz="1600" dirty="0">
              <a:latin typeface="+mj-lt"/>
            </a:endParaRPr>
          </a:p>
        </p:txBody>
      </p:sp>
      <p:sp>
        <p:nvSpPr>
          <p:cNvPr id="33" name="TextBox 32"/>
          <p:cNvSpPr txBox="1"/>
          <p:nvPr/>
        </p:nvSpPr>
        <p:spPr>
          <a:xfrm>
            <a:off x="9037525" y="5888071"/>
            <a:ext cx="2631882" cy="1323439"/>
          </a:xfrm>
          <a:prstGeom prst="rect">
            <a:avLst/>
          </a:prstGeom>
          <a:noFill/>
        </p:spPr>
        <p:txBody>
          <a:bodyPr wrap="square" rtlCol="0">
            <a:spAutoFit/>
          </a:bodyPr>
          <a:lstStyle/>
          <a:p>
            <a:pPr algn="r"/>
            <a:r>
              <a:rPr lang="en-US" sz="1600" b="1" spc="400" dirty="0" smtClean="0">
                <a:latin typeface="Candara" panose="020E0502030303020204" pitchFamily="34" charset="0"/>
              </a:rPr>
              <a:t>Coordinator:</a:t>
            </a:r>
            <a:endParaRPr lang="en-US" sz="1600" b="1" spc="400" dirty="0">
              <a:latin typeface="Candara" panose="020E0502030303020204" pitchFamily="34" charset="0"/>
            </a:endParaRPr>
          </a:p>
          <a:p>
            <a:pPr algn="r"/>
            <a:endParaRPr lang="en-US" sz="1600" b="1" spc="400" dirty="0">
              <a:latin typeface="Candara" panose="020E0502030303020204" pitchFamily="34" charset="0"/>
            </a:endParaRPr>
          </a:p>
          <a:p>
            <a:pPr algn="r"/>
            <a:endParaRPr lang="en-US" sz="1600" b="1" spc="400" dirty="0"/>
          </a:p>
          <a:p>
            <a:pPr algn="r"/>
            <a:endParaRPr lang="en-US" sz="1600" spc="400" dirty="0">
              <a:latin typeface="Titillium" panose="00000500000000000000"/>
            </a:endParaRPr>
          </a:p>
          <a:p>
            <a:pPr algn="r"/>
            <a:endParaRPr lang="en-US" sz="1600" spc="400" dirty="0"/>
          </a:p>
        </p:txBody>
      </p:sp>
      <p:sp>
        <p:nvSpPr>
          <p:cNvPr id="35" name="TextBox 34"/>
          <p:cNvSpPr txBox="1"/>
          <p:nvPr/>
        </p:nvSpPr>
        <p:spPr>
          <a:xfrm>
            <a:off x="9151908" y="6186933"/>
            <a:ext cx="2449002" cy="584775"/>
          </a:xfrm>
          <a:prstGeom prst="rect">
            <a:avLst/>
          </a:prstGeom>
          <a:noFill/>
        </p:spPr>
        <p:txBody>
          <a:bodyPr wrap="square" rtlCol="0">
            <a:spAutoFit/>
          </a:bodyPr>
          <a:lstStyle/>
          <a:p>
            <a:pPr algn="r"/>
            <a:r>
              <a:rPr lang="en-US" sz="1400" dirty="0">
                <a:solidFill>
                  <a:schemeClr val="accent2"/>
                </a:solidFill>
                <a:latin typeface="+mj-lt"/>
              </a:rPr>
              <a:t>Prof. </a:t>
            </a:r>
            <a:r>
              <a:rPr lang="en-US" sz="1400" dirty="0" smtClean="0">
                <a:solidFill>
                  <a:schemeClr val="accent2"/>
                </a:solidFill>
                <a:latin typeface="+mj-lt"/>
              </a:rPr>
              <a:t>Nidhi Nigam</a:t>
            </a:r>
            <a:endParaRPr lang="en-IN" sz="1400" dirty="0">
              <a:latin typeface="+mj-lt"/>
            </a:endParaRPr>
          </a:p>
          <a:p>
            <a:endParaRPr lang="en-IN" dirty="0"/>
          </a:p>
        </p:txBody>
      </p:sp>
      <p:grpSp>
        <p:nvGrpSpPr>
          <p:cNvPr id="36" name="Group 35"/>
          <p:cNvGrpSpPr/>
          <p:nvPr/>
        </p:nvGrpSpPr>
        <p:grpSpPr>
          <a:xfrm rot="2700000">
            <a:off x="9725328" y="143728"/>
            <a:ext cx="914400" cy="911292"/>
            <a:chOff x="2358572" y="1016001"/>
            <a:chExt cx="856342" cy="856342"/>
          </a:xfrm>
          <a:effectLst/>
        </p:grpSpPr>
        <p:cxnSp>
          <p:nvCxnSpPr>
            <p:cNvPr id="37" name="Straight Connector 36"/>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2700000">
            <a:off x="10208675" y="347284"/>
            <a:ext cx="457200" cy="457200"/>
            <a:chOff x="2358572" y="1016001"/>
            <a:chExt cx="856342" cy="856342"/>
          </a:xfrm>
          <a:effectLst>
            <a:outerShdw blurRad="50800" dist="38100" dir="2700000" algn="tl" rotWithShape="0">
              <a:prstClr val="black">
                <a:alpha val="40000"/>
              </a:prstClr>
            </a:outerShdw>
          </a:effectLst>
        </p:grpSpPr>
        <p:cxnSp>
          <p:nvCxnSpPr>
            <p:cNvPr id="40" name="Straight Connector 39"/>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SIT Acropolis - YouTub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700" r="68" b="30836"/>
          <a:stretch/>
        </p:blipFill>
        <p:spPr bwMode="auto">
          <a:xfrm>
            <a:off x="6277091" y="2270940"/>
            <a:ext cx="2103890" cy="108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215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500"/>
                                        <p:tgtEl>
                                          <p:spTgt spid="4"/>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500"/>
                                        <p:tgtEl>
                                          <p:spTgt spid="8"/>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500"/>
                                        <p:tgtEl>
                                          <p:spTgt spid="11"/>
                                        </p:tgtEl>
                                      </p:cBhvr>
                                    </p:animEffect>
                                  </p:childTnLst>
                                </p:cTn>
                              </p:par>
                              <p:par>
                                <p:cTn id="26" presetID="10" presetClass="entr" presetSubtype="0" fill="hold"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500"/>
                                        <p:tgtEl>
                                          <p:spTgt spid="12"/>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500"/>
                                        <p:tgtEl>
                                          <p:spTgt spid="13"/>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500"/>
                                        <p:tgtEl>
                                          <p:spTgt spid="14"/>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500"/>
                                        <p:tgtEl>
                                          <p:spTgt spid="15"/>
                                        </p:tgtEl>
                                      </p:cBhvr>
                                    </p:animEffect>
                                  </p:childTnLst>
                                </p:cTn>
                              </p:par>
                              <p:par>
                                <p:cTn id="38" presetID="10" presetClass="entr" presetSubtype="0" fill="hold" nodeType="withEffect">
                                  <p:stCondLst>
                                    <p:cond delay="25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500"/>
                                        <p:tgtEl>
                                          <p:spTgt spid="1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500"/>
                                        <p:tgtEl>
                                          <p:spTgt spid="18"/>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500"/>
                                        <p:tgtEl>
                                          <p:spTgt spid="2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500"/>
                                        <p:tgtEl>
                                          <p:spTgt spid="2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500"/>
                                        <p:tgtEl>
                                          <p:spTgt spid="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500"/>
                                        <p:tgtEl>
                                          <p:spTgt spid="3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1500"/>
                                        <p:tgtEl>
                                          <p:spTgt spid="33"/>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3" grpId="0"/>
      <p:bldP spid="14" grpId="0" animBg="1"/>
      <p:bldP spid="15" grpId="0" animBg="1"/>
      <p:bldP spid="18" grpId="0" animBg="1"/>
      <p:bldP spid="21" grpId="0"/>
      <p:bldP spid="20" grpId="0"/>
      <p:bldP spid="30" grpId="0"/>
      <p:bldP spid="31" grpId="0"/>
      <p:bldP spid="33"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264263"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3486114" y="2328157"/>
            <a:ext cx="4518289" cy="1692771"/>
          </a:xfrm>
          <a:prstGeom prst="rect">
            <a:avLst/>
          </a:prstGeom>
          <a:noFill/>
        </p:spPr>
        <p:txBody>
          <a:bodyPr wrap="square" rtlCol="0">
            <a:spAutoFit/>
          </a:bodyPr>
          <a:lstStyle/>
          <a:p>
            <a:pPr algn="ctr">
              <a:spcAft>
                <a:spcPts val="1200"/>
              </a:spcAft>
            </a:pPr>
            <a:r>
              <a:rPr lang="en-US" sz="5200" b="1" dirty="0" smtClean="0">
                <a:solidFill>
                  <a:schemeClr val="bg1"/>
                </a:solidFill>
              </a:rPr>
              <a:t>PROJECT </a:t>
            </a:r>
            <a:r>
              <a:rPr lang="en-US" sz="5200" b="1" dirty="0" smtClean="0">
                <a:solidFill>
                  <a:schemeClr val="accent2"/>
                </a:solidFill>
              </a:rPr>
              <a:t>MOTIVATION </a:t>
            </a:r>
            <a:endParaRPr lang="en-US" sz="5200" b="1" dirty="0">
              <a:solidFill>
                <a:schemeClr val="accent2"/>
              </a:solidFill>
            </a:endParaRPr>
          </a:p>
        </p:txBody>
      </p:sp>
      <p:sp>
        <p:nvSpPr>
          <p:cNvPr id="15" name="TextBox 14"/>
          <p:cNvSpPr txBox="1"/>
          <p:nvPr/>
        </p:nvSpPr>
        <p:spPr>
          <a:xfrm>
            <a:off x="1213545"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sp>
        <p:nvSpPr>
          <p:cNvPr id="32" name="TextBox 31"/>
          <p:cNvSpPr txBox="1"/>
          <p:nvPr/>
        </p:nvSpPr>
        <p:spPr>
          <a:xfrm>
            <a:off x="7006126" y="4011374"/>
            <a:ext cx="4441371" cy="307777"/>
          </a:xfrm>
          <a:prstGeom prst="rect">
            <a:avLst/>
          </a:prstGeom>
          <a:noFill/>
        </p:spPr>
        <p:txBody>
          <a:bodyPr wrap="square" rtlCol="0">
            <a:spAutoFit/>
          </a:bodyPr>
          <a:lstStyle/>
          <a:p>
            <a:pPr algn="ctr"/>
            <a:r>
              <a:rPr lang="en-IN" sz="1400" dirty="0"/>
              <a:t> </a:t>
            </a:r>
          </a:p>
        </p:txBody>
      </p:sp>
      <p:grpSp>
        <p:nvGrpSpPr>
          <p:cNvPr id="28" name="Group 27"/>
          <p:cNvGrpSpPr/>
          <p:nvPr/>
        </p:nvGrpSpPr>
        <p:grpSpPr>
          <a:xfrm rot="2700000">
            <a:off x="7546573" y="1487866"/>
            <a:ext cx="1828800" cy="1828800"/>
            <a:chOff x="2358572" y="1016001"/>
            <a:chExt cx="856342" cy="856342"/>
          </a:xfrm>
          <a:effectLst/>
        </p:grpSpPr>
        <p:cxnSp>
          <p:nvCxnSpPr>
            <p:cNvPr id="29" name="Straight Connector 28"/>
            <p:cNvCxnSpPr/>
            <p:nvPr/>
          </p:nvCxnSpPr>
          <p:spPr>
            <a:xfrm flipH="1">
              <a:off x="2786743" y="1016001"/>
              <a:ext cx="0" cy="856342"/>
            </a:xfrm>
            <a:prstGeom prst="line">
              <a:avLst/>
            </a:prstGeom>
            <a:ln w="3175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2786743" y="986972"/>
              <a:ext cx="0" cy="856342"/>
            </a:xfrm>
            <a:prstGeom prst="line">
              <a:avLst/>
            </a:prstGeom>
            <a:ln w="3175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2700000">
            <a:off x="8252042" y="1454686"/>
            <a:ext cx="914400" cy="914400"/>
            <a:chOff x="2358572" y="1016001"/>
            <a:chExt cx="856342" cy="856342"/>
          </a:xfrm>
          <a:effectLst/>
        </p:grpSpPr>
        <p:cxnSp>
          <p:nvCxnSpPr>
            <p:cNvPr id="33" name="Straight Connector 32"/>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2700000">
            <a:off x="8458322" y="1948871"/>
            <a:ext cx="457200" cy="457200"/>
            <a:chOff x="2358572" y="1016001"/>
            <a:chExt cx="856342" cy="856342"/>
          </a:xfrm>
          <a:effectLst>
            <a:outerShdw blurRad="50800" dist="38100" dir="2700000" algn="tl" rotWithShape="0">
              <a:prstClr val="black">
                <a:alpha val="40000"/>
              </a:prstClr>
            </a:outerShdw>
          </a:effectLst>
        </p:grpSpPr>
        <p:cxnSp>
          <p:nvCxnSpPr>
            <p:cNvPr id="36" name="Straight Connector 35"/>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152770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750"/>
                                            <p:tgtEl>
                                              <p:spTgt spid="32"/>
                                            </p:tgtEl>
                                          </p:cBhvr>
                                        </p:animEffect>
                                      </p:childTnLst>
                                    </p:cTn>
                                  </p:par>
                                </p:childTnLst>
                              </p:cTn>
                            </p:par>
                            <p:par>
                              <p:cTn id="12" fill="hold">
                                <p:stCondLst>
                                  <p:cond delay="1250"/>
                                </p:stCondLst>
                                <p:childTnLst>
                                  <p:par>
                                    <p:cTn id="13" presetID="49" presetClass="entr" presetSubtype="0" decel="10000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 calcmode="lin" valueType="num">
                                          <p:cBhvr>
                                            <p:cTn id="17" dur="500" fill="hold"/>
                                            <p:tgtEl>
                                              <p:spTgt spid="28"/>
                                            </p:tgtEl>
                                            <p:attrNameLst>
                                              <p:attrName>style.rotation</p:attrName>
                                            </p:attrNameLst>
                                          </p:cBhvr>
                                          <p:tavLst>
                                            <p:tav tm="0">
                                              <p:val>
                                                <p:fltVal val="360"/>
                                              </p:val>
                                            </p:tav>
                                            <p:tav tm="100000">
                                              <p:val>
                                                <p:fltVal val="0"/>
                                              </p:val>
                                            </p:tav>
                                          </p:tavLst>
                                        </p:anim>
                                        <p:animEffect transition="in" filter="fade">
                                          <p:cBhvr>
                                            <p:cTn id="18" dur="500"/>
                                            <p:tgtEl>
                                              <p:spTgt spid="28"/>
                                            </p:tgtEl>
                                          </p:cBhvr>
                                        </p:animEffect>
                                      </p:childTnLst>
                                    </p:cTn>
                                  </p:par>
                                </p:childTnLst>
                              </p:cTn>
                            </p:par>
                            <p:par>
                              <p:cTn id="19" fill="hold">
                                <p:stCondLst>
                                  <p:cond delay="1750"/>
                                </p:stCondLst>
                                <p:childTnLst>
                                  <p:par>
                                    <p:cTn id="20" presetID="2" presetClass="entr" presetSubtype="8" fill="hold" nodeType="afterEffect" p14:presetBounceEnd="66667">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14:bounceEnd="66667">
                                          <p:cBhvr additive="base">
                                            <p:cTn id="22" dur="750" fill="hold"/>
                                            <p:tgtEl>
                                              <p:spTgt spid="35"/>
                                            </p:tgtEl>
                                            <p:attrNameLst>
                                              <p:attrName>ppt_x</p:attrName>
                                            </p:attrNameLst>
                                          </p:cBhvr>
                                          <p:tavLst>
                                            <p:tav tm="0">
                                              <p:val>
                                                <p:strVal val="0-#ppt_w/2"/>
                                              </p:val>
                                            </p:tav>
                                            <p:tav tm="100000">
                                              <p:val>
                                                <p:strVal val="#ppt_x"/>
                                              </p:val>
                                            </p:tav>
                                          </p:tavLst>
                                        </p:anim>
                                        <p:anim calcmode="lin" valueType="num" p14:bounceEnd="66667">
                                          <p:cBhvr additive="base">
                                            <p:cTn id="23" dur="75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66667">
                                      <p:stCondLst>
                                        <p:cond delay="250"/>
                                      </p:stCondLst>
                                      <p:childTnLst>
                                        <p:set>
                                          <p:cBhvr>
                                            <p:cTn id="25" dur="1" fill="hold">
                                              <p:stCondLst>
                                                <p:cond delay="0"/>
                                              </p:stCondLst>
                                            </p:cTn>
                                            <p:tgtEl>
                                              <p:spTgt spid="31"/>
                                            </p:tgtEl>
                                            <p:attrNameLst>
                                              <p:attrName>style.visibility</p:attrName>
                                            </p:attrNameLst>
                                          </p:cBhvr>
                                          <p:to>
                                            <p:strVal val="visible"/>
                                          </p:to>
                                        </p:set>
                                        <p:anim calcmode="lin" valueType="num" p14:bounceEnd="66667">
                                          <p:cBhvr additive="base">
                                            <p:cTn id="26" dur="750" fill="hold"/>
                                            <p:tgtEl>
                                              <p:spTgt spid="31"/>
                                            </p:tgtEl>
                                            <p:attrNameLst>
                                              <p:attrName>ppt_x</p:attrName>
                                            </p:attrNameLst>
                                          </p:cBhvr>
                                          <p:tavLst>
                                            <p:tav tm="0">
                                              <p:val>
                                                <p:strVal val="0-#ppt_w/2"/>
                                              </p:val>
                                            </p:tav>
                                            <p:tav tm="100000">
                                              <p:val>
                                                <p:strVal val="#ppt_x"/>
                                              </p:val>
                                            </p:tav>
                                          </p:tavLst>
                                        </p:anim>
                                        <p:anim calcmode="lin" valueType="num" p14:bounceEnd="66667">
                                          <p:cBhvr additive="base">
                                            <p:cTn id="27"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750"/>
                                            <p:tgtEl>
                                              <p:spTgt spid="32"/>
                                            </p:tgtEl>
                                          </p:cBhvr>
                                        </p:animEffect>
                                      </p:childTnLst>
                                    </p:cTn>
                                  </p:par>
                                </p:childTnLst>
                              </p:cTn>
                            </p:par>
                            <p:par>
                              <p:cTn id="12" fill="hold">
                                <p:stCondLst>
                                  <p:cond delay="1250"/>
                                </p:stCondLst>
                                <p:childTnLst>
                                  <p:par>
                                    <p:cTn id="13" presetID="49" presetClass="entr" presetSubtype="0" decel="10000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 calcmode="lin" valueType="num">
                                          <p:cBhvr>
                                            <p:cTn id="17" dur="500" fill="hold"/>
                                            <p:tgtEl>
                                              <p:spTgt spid="28"/>
                                            </p:tgtEl>
                                            <p:attrNameLst>
                                              <p:attrName>style.rotation</p:attrName>
                                            </p:attrNameLst>
                                          </p:cBhvr>
                                          <p:tavLst>
                                            <p:tav tm="0">
                                              <p:val>
                                                <p:fltVal val="360"/>
                                              </p:val>
                                            </p:tav>
                                            <p:tav tm="100000">
                                              <p:val>
                                                <p:fltVal val="0"/>
                                              </p:val>
                                            </p:tav>
                                          </p:tavLst>
                                        </p:anim>
                                        <p:animEffect transition="in" filter="fade">
                                          <p:cBhvr>
                                            <p:cTn id="18" dur="500"/>
                                            <p:tgtEl>
                                              <p:spTgt spid="28"/>
                                            </p:tgtEl>
                                          </p:cBhvr>
                                        </p:animEffect>
                                      </p:childTnLst>
                                    </p:cTn>
                                  </p:par>
                                </p:childTnLst>
                              </p:cTn>
                            </p:par>
                            <p:par>
                              <p:cTn id="19" fill="hold">
                                <p:stCondLst>
                                  <p:cond delay="1750"/>
                                </p:stCondLst>
                                <p:childTnLst>
                                  <p:par>
                                    <p:cTn id="20" presetID="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750" fill="hold"/>
                                            <p:tgtEl>
                                              <p:spTgt spid="35"/>
                                            </p:tgtEl>
                                            <p:attrNameLst>
                                              <p:attrName>ppt_x</p:attrName>
                                            </p:attrNameLst>
                                          </p:cBhvr>
                                          <p:tavLst>
                                            <p:tav tm="0">
                                              <p:val>
                                                <p:strVal val="0-#ppt_w/2"/>
                                              </p:val>
                                            </p:tav>
                                            <p:tav tm="100000">
                                              <p:val>
                                                <p:strVal val="#ppt_x"/>
                                              </p:val>
                                            </p:tav>
                                          </p:tavLst>
                                        </p:anim>
                                        <p:anim calcmode="lin" valueType="num">
                                          <p:cBhvr additive="base">
                                            <p:cTn id="23" dur="75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25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750" fill="hold"/>
                                            <p:tgtEl>
                                              <p:spTgt spid="31"/>
                                            </p:tgtEl>
                                            <p:attrNameLst>
                                              <p:attrName>ppt_x</p:attrName>
                                            </p:attrNameLst>
                                          </p:cBhvr>
                                          <p:tavLst>
                                            <p:tav tm="0">
                                              <p:val>
                                                <p:strVal val="0-#ppt_w/2"/>
                                              </p:val>
                                            </p:tav>
                                            <p:tav tm="100000">
                                              <p:val>
                                                <p:strVal val="#ppt_x"/>
                                              </p:val>
                                            </p:tav>
                                          </p:tavLst>
                                        </p:anim>
                                        <p:anim calcmode="lin" valueType="num">
                                          <p:cBhvr additive="base">
                                            <p:cTn id="27"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213545"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sp>
        <p:nvSpPr>
          <p:cNvPr id="32" name="TextBox 31"/>
          <p:cNvSpPr txBox="1"/>
          <p:nvPr/>
        </p:nvSpPr>
        <p:spPr>
          <a:xfrm>
            <a:off x="7006126" y="4011374"/>
            <a:ext cx="4441371" cy="307777"/>
          </a:xfrm>
          <a:prstGeom prst="rect">
            <a:avLst/>
          </a:prstGeom>
          <a:noFill/>
        </p:spPr>
        <p:txBody>
          <a:bodyPr wrap="square" rtlCol="0">
            <a:spAutoFit/>
          </a:bodyPr>
          <a:lstStyle/>
          <a:p>
            <a:pPr algn="ctr"/>
            <a:r>
              <a:rPr lang="en-IN" sz="1400" dirty="0"/>
              <a:t> </a:t>
            </a:r>
          </a:p>
        </p:txBody>
      </p:sp>
      <p:pic>
        <p:nvPicPr>
          <p:cNvPr id="3" name="final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1613311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fullScrn="1">
              <p:cMediaNode vol="80000">
                <p:cTn id="13" fill="hold" display="0">
                  <p:stCondLst>
                    <p:cond delay="indefinite"/>
                  </p:stCondLst>
                </p:cTn>
                <p:tgtEl>
                  <p:spTgt spid="3"/>
                </p:tgtEl>
              </p:cMediaNode>
            </p:video>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58464" y="926521"/>
            <a:ext cx="4518289" cy="1692771"/>
          </a:xfrm>
          <a:prstGeom prst="rect">
            <a:avLst/>
          </a:prstGeom>
          <a:noFill/>
        </p:spPr>
        <p:txBody>
          <a:bodyPr wrap="square" rtlCol="0">
            <a:spAutoFit/>
          </a:bodyPr>
          <a:lstStyle/>
          <a:p>
            <a:pPr>
              <a:spcAft>
                <a:spcPts val="1200"/>
              </a:spcAft>
            </a:pPr>
            <a:r>
              <a:rPr lang="en-US" sz="5200" b="1" dirty="0" smtClean="0">
                <a:solidFill>
                  <a:schemeClr val="bg1"/>
                </a:solidFill>
              </a:rPr>
              <a:t>PROJECT </a:t>
            </a:r>
            <a:r>
              <a:rPr lang="en-US" sz="5200" b="1" dirty="0" smtClean="0">
                <a:solidFill>
                  <a:schemeClr val="accent2"/>
                </a:solidFill>
              </a:rPr>
              <a:t>MODULES </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a:xfrm>
            <a:off x="8315923" y="4282266"/>
            <a:ext cx="3001615" cy="849988"/>
          </a:xfrm>
          <a:prstGeom prst="round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9" name="Rounded Rectangle 38"/>
          <p:cNvSpPr/>
          <p:nvPr/>
        </p:nvSpPr>
        <p:spPr>
          <a:xfrm>
            <a:off x="7713233" y="3358006"/>
            <a:ext cx="2964365" cy="821745"/>
          </a:xfrm>
          <a:prstGeom prst="roundRect">
            <a:avLst/>
          </a:prstGeom>
          <a:ln>
            <a:solidFill>
              <a:schemeClr val="bg1"/>
            </a:solid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0" name="Rounded Rectangle 39"/>
          <p:cNvSpPr/>
          <p:nvPr/>
        </p:nvSpPr>
        <p:spPr>
          <a:xfrm>
            <a:off x="7181549" y="2430503"/>
            <a:ext cx="3014301" cy="824988"/>
          </a:xfrm>
          <a:prstGeom prst="roundRect">
            <a:avLst/>
          </a:prstGeom>
          <a:ln>
            <a:solidFill>
              <a:schemeClr val="bg1"/>
            </a:solid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1" name="TextBox 40"/>
          <p:cNvSpPr txBox="1"/>
          <p:nvPr/>
        </p:nvSpPr>
        <p:spPr>
          <a:xfrm>
            <a:off x="8425055" y="3523010"/>
            <a:ext cx="1694008" cy="400110"/>
          </a:xfrm>
          <a:prstGeom prst="rect">
            <a:avLst/>
          </a:prstGeom>
          <a:noFill/>
        </p:spPr>
        <p:txBody>
          <a:bodyPr wrap="square" rtlCol="0">
            <a:spAutoFit/>
          </a:bodyPr>
          <a:lstStyle/>
          <a:p>
            <a:pPr lvl="0" algn="ctr"/>
            <a:r>
              <a:rPr lang="en-US" sz="2000" dirty="0" smtClean="0">
                <a:solidFill>
                  <a:schemeClr val="bg1"/>
                </a:solidFill>
              </a:rPr>
              <a:t>Functionality  </a:t>
            </a:r>
            <a:endParaRPr lang="en-IN" sz="2000" dirty="0">
              <a:solidFill>
                <a:schemeClr val="bg1"/>
              </a:solidFill>
            </a:endParaRPr>
          </a:p>
        </p:txBody>
      </p:sp>
      <p:sp>
        <p:nvSpPr>
          <p:cNvPr id="42" name="TextBox 41"/>
          <p:cNvSpPr txBox="1"/>
          <p:nvPr/>
        </p:nvSpPr>
        <p:spPr>
          <a:xfrm>
            <a:off x="9208201" y="4470244"/>
            <a:ext cx="1217058" cy="400110"/>
          </a:xfrm>
          <a:prstGeom prst="rect">
            <a:avLst/>
          </a:prstGeom>
          <a:noFill/>
        </p:spPr>
        <p:txBody>
          <a:bodyPr wrap="square" rtlCol="0">
            <a:spAutoFit/>
          </a:bodyPr>
          <a:lstStyle/>
          <a:p>
            <a:pPr lvl="0" algn="ctr"/>
            <a:r>
              <a:rPr lang="en-US" sz="2000" dirty="0" smtClean="0">
                <a:solidFill>
                  <a:schemeClr val="bg1"/>
                </a:solidFill>
              </a:rPr>
              <a:t>Hosting</a:t>
            </a:r>
            <a:endParaRPr lang="en-IN" sz="2000" dirty="0">
              <a:solidFill>
                <a:schemeClr val="bg1"/>
              </a:solidFill>
            </a:endParaRPr>
          </a:p>
        </p:txBody>
      </p:sp>
      <p:sp>
        <p:nvSpPr>
          <p:cNvPr id="43" name="Rounded Rectangle 42"/>
          <p:cNvSpPr/>
          <p:nvPr/>
        </p:nvSpPr>
        <p:spPr>
          <a:xfrm>
            <a:off x="6657358" y="1477644"/>
            <a:ext cx="3001615" cy="854607"/>
          </a:xfrm>
          <a:prstGeom prst="roundRect">
            <a:avLst/>
          </a:prstGeom>
          <a:ln>
            <a:solidFill>
              <a:schemeClr val="bg1"/>
            </a:solid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2000"/>
          </a:p>
        </p:txBody>
      </p:sp>
      <p:sp>
        <p:nvSpPr>
          <p:cNvPr id="44" name="TextBox 43"/>
          <p:cNvSpPr txBox="1"/>
          <p:nvPr/>
        </p:nvSpPr>
        <p:spPr>
          <a:xfrm>
            <a:off x="7581248" y="2605450"/>
            <a:ext cx="2264837" cy="400110"/>
          </a:xfrm>
          <a:prstGeom prst="rect">
            <a:avLst/>
          </a:prstGeom>
          <a:noFill/>
        </p:spPr>
        <p:txBody>
          <a:bodyPr wrap="square" rtlCol="0">
            <a:spAutoFit/>
          </a:bodyPr>
          <a:lstStyle/>
          <a:p>
            <a:pPr lvl="0" algn="ctr"/>
            <a:r>
              <a:rPr lang="en-US" sz="2000" dirty="0" smtClean="0">
                <a:solidFill>
                  <a:schemeClr val="bg1"/>
                </a:solidFill>
              </a:rPr>
              <a:t>Text processing </a:t>
            </a:r>
            <a:endParaRPr lang="en-IN" sz="2000" dirty="0"/>
          </a:p>
        </p:txBody>
      </p:sp>
      <p:sp>
        <p:nvSpPr>
          <p:cNvPr id="45" name="TextBox 44"/>
          <p:cNvSpPr txBox="1"/>
          <p:nvPr/>
        </p:nvSpPr>
        <p:spPr>
          <a:xfrm>
            <a:off x="6894282" y="1704892"/>
            <a:ext cx="2527766" cy="400110"/>
          </a:xfrm>
          <a:prstGeom prst="rect">
            <a:avLst/>
          </a:prstGeom>
          <a:noFill/>
        </p:spPr>
        <p:txBody>
          <a:bodyPr wrap="square" rtlCol="0">
            <a:spAutoFit/>
          </a:bodyPr>
          <a:lstStyle/>
          <a:p>
            <a:pPr algn="ctr"/>
            <a:r>
              <a:rPr lang="en-US" sz="2000" dirty="0" smtClean="0">
                <a:solidFill>
                  <a:schemeClr val="bg1"/>
                </a:solidFill>
              </a:rPr>
              <a:t>Speech to text module</a:t>
            </a:r>
            <a:endParaRPr lang="en-IN" sz="2000" dirty="0">
              <a:solidFill>
                <a:schemeClr val="bg1"/>
              </a:solidFill>
            </a:endParaRPr>
          </a:p>
        </p:txBody>
      </p:sp>
      <p:sp>
        <p:nvSpPr>
          <p:cNvPr id="11" name="Down Arrow 10"/>
          <p:cNvSpPr/>
          <p:nvPr/>
        </p:nvSpPr>
        <p:spPr>
          <a:xfrm>
            <a:off x="9054092" y="2135573"/>
            <a:ext cx="419329" cy="469877"/>
          </a:xfrm>
          <a:prstGeom prst="downArrow">
            <a:avLst>
              <a:gd name="adj1" fmla="val 50000"/>
              <a:gd name="adj2" fmla="val 49020"/>
            </a:avLst>
          </a:prstGeom>
          <a:solidFill>
            <a:schemeClr val="dk1">
              <a:alpha val="3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6" name="Down Arrow 55"/>
          <p:cNvSpPr/>
          <p:nvPr/>
        </p:nvSpPr>
        <p:spPr>
          <a:xfrm>
            <a:off x="9546337" y="3036427"/>
            <a:ext cx="419329" cy="469877"/>
          </a:xfrm>
          <a:prstGeom prst="downArrow">
            <a:avLst>
              <a:gd name="adj1" fmla="val 50000"/>
              <a:gd name="adj2" fmla="val 49020"/>
            </a:avLst>
          </a:prstGeom>
          <a:solidFill>
            <a:schemeClr val="dk1">
              <a:alpha val="3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7" name="Down Arrow 56"/>
          <p:cNvSpPr/>
          <p:nvPr/>
        </p:nvSpPr>
        <p:spPr>
          <a:xfrm>
            <a:off x="10027732" y="4000367"/>
            <a:ext cx="419329" cy="469877"/>
          </a:xfrm>
          <a:prstGeom prst="downArrow">
            <a:avLst>
              <a:gd name="adj1" fmla="val 50000"/>
              <a:gd name="adj2" fmla="val 49020"/>
            </a:avLst>
          </a:prstGeom>
          <a:solidFill>
            <a:schemeClr val="dk1">
              <a:alpha val="3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690089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up)">
                                      <p:cBhvr>
                                        <p:cTn id="49" dur="500"/>
                                        <p:tgtEl>
                                          <p:spTgt spid="44"/>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up)">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500"/>
                                        <p:tgtEl>
                                          <p:spTgt spid="56"/>
                                        </p:tgtEl>
                                      </p:cBhvr>
                                    </p:animEffect>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up)">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up)">
                                      <p:cBhvr>
                                        <p:cTn id="71" dur="500"/>
                                        <p:tgtEl>
                                          <p:spTgt spid="57"/>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1000"/>
                            </p:stCondLst>
                            <p:childTnLst>
                              <p:par>
                                <p:cTn id="77" presetID="22" presetClass="entr" presetSubtype="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up)">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animBg="1"/>
      <p:bldP spid="39" grpId="0" animBg="1"/>
      <p:bldP spid="40" grpId="0" animBg="1"/>
      <p:bldP spid="41" grpId="0"/>
      <p:bldP spid="42" grpId="0"/>
      <p:bldP spid="43" grpId="0" animBg="1"/>
      <p:bldP spid="44" grpId="0"/>
      <p:bldP spid="45" grpId="0"/>
      <p:bldP spid="11"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7818" y="3328800"/>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5" name="TextBox 4"/>
          <p:cNvSpPr txBox="1"/>
          <p:nvPr/>
        </p:nvSpPr>
        <p:spPr>
          <a:xfrm>
            <a:off x="1706748" y="3509824"/>
            <a:ext cx="1478606" cy="353943"/>
          </a:xfrm>
          <a:prstGeom prst="rect">
            <a:avLst/>
          </a:prstGeom>
          <a:noFill/>
        </p:spPr>
        <p:txBody>
          <a:bodyPr wrap="square" rtlCol="0">
            <a:spAutoFit/>
          </a:bodyPr>
          <a:lstStyle/>
          <a:p>
            <a:pPr algn="ctr"/>
            <a:r>
              <a:rPr lang="en-US" sz="1700" dirty="0" smtClean="0">
                <a:solidFill>
                  <a:schemeClr val="bg1"/>
                </a:solidFill>
              </a:rPr>
              <a:t>Modules</a:t>
            </a:r>
            <a:endParaRPr lang="en-IN" sz="1700" dirty="0">
              <a:solidFill>
                <a:schemeClr val="bg1"/>
              </a:solidFill>
            </a:endParaRPr>
          </a:p>
        </p:txBody>
      </p:sp>
      <p:sp>
        <p:nvSpPr>
          <p:cNvPr id="32" name="Rectangle 31"/>
          <p:cNvSpPr/>
          <p:nvPr/>
        </p:nvSpPr>
        <p:spPr>
          <a:xfrm>
            <a:off x="4608343" y="1123094"/>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3" name="Rectangle 32"/>
          <p:cNvSpPr/>
          <p:nvPr/>
        </p:nvSpPr>
        <p:spPr>
          <a:xfrm>
            <a:off x="4608343" y="3328800"/>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4" name="Rectangle 33"/>
          <p:cNvSpPr/>
          <p:nvPr/>
        </p:nvSpPr>
        <p:spPr>
          <a:xfrm>
            <a:off x="4608343" y="5433646"/>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5" name="Rectangle 34"/>
          <p:cNvSpPr/>
          <p:nvPr/>
        </p:nvSpPr>
        <p:spPr>
          <a:xfrm>
            <a:off x="8231439" y="496573"/>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7" name="Rectangle 36"/>
          <p:cNvSpPr/>
          <p:nvPr/>
        </p:nvSpPr>
        <p:spPr>
          <a:xfrm>
            <a:off x="8231439" y="1481090"/>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0" name="Rectangle 39"/>
          <p:cNvSpPr/>
          <p:nvPr/>
        </p:nvSpPr>
        <p:spPr>
          <a:xfrm>
            <a:off x="8231439" y="2904393"/>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1" name="Rectangle 40"/>
          <p:cNvSpPr/>
          <p:nvPr/>
        </p:nvSpPr>
        <p:spPr>
          <a:xfrm>
            <a:off x="8231439" y="3888910"/>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42" name="Rectangle 41"/>
          <p:cNvSpPr/>
          <p:nvPr/>
        </p:nvSpPr>
        <p:spPr>
          <a:xfrm>
            <a:off x="8231439" y="5433646"/>
            <a:ext cx="1696466" cy="715992"/>
          </a:xfrm>
          <a:prstGeom prst="rect">
            <a:avLst/>
          </a:prstGeom>
          <a:ln>
            <a:no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TextBox 16"/>
          <p:cNvSpPr txBox="1"/>
          <p:nvPr/>
        </p:nvSpPr>
        <p:spPr>
          <a:xfrm>
            <a:off x="4865298" y="1157924"/>
            <a:ext cx="1250830" cy="646331"/>
          </a:xfrm>
          <a:prstGeom prst="rect">
            <a:avLst/>
          </a:prstGeom>
          <a:noFill/>
        </p:spPr>
        <p:txBody>
          <a:bodyPr wrap="square" rtlCol="0">
            <a:spAutoFit/>
          </a:bodyPr>
          <a:lstStyle/>
          <a:p>
            <a:pPr algn="ctr"/>
            <a:r>
              <a:rPr lang="en-US" dirty="0" smtClean="0">
                <a:solidFill>
                  <a:schemeClr val="bg1"/>
                </a:solidFill>
              </a:rPr>
              <a:t>Speech to text </a:t>
            </a:r>
            <a:endParaRPr lang="en-IN" dirty="0">
              <a:solidFill>
                <a:schemeClr val="bg1"/>
              </a:solidFill>
            </a:endParaRPr>
          </a:p>
        </p:txBody>
      </p:sp>
      <p:sp>
        <p:nvSpPr>
          <p:cNvPr id="19" name="TextBox 18"/>
          <p:cNvSpPr txBox="1"/>
          <p:nvPr/>
        </p:nvSpPr>
        <p:spPr>
          <a:xfrm>
            <a:off x="4719752" y="3519188"/>
            <a:ext cx="1473648" cy="369332"/>
          </a:xfrm>
          <a:prstGeom prst="rect">
            <a:avLst/>
          </a:prstGeom>
          <a:noFill/>
        </p:spPr>
        <p:txBody>
          <a:bodyPr wrap="square" rtlCol="0">
            <a:spAutoFit/>
          </a:bodyPr>
          <a:lstStyle/>
          <a:p>
            <a:pPr algn="ctr"/>
            <a:r>
              <a:rPr lang="en-US" dirty="0" smtClean="0">
                <a:solidFill>
                  <a:schemeClr val="bg1"/>
                </a:solidFill>
              </a:rPr>
              <a:t>Functionality </a:t>
            </a:r>
            <a:endParaRPr lang="en-IN" dirty="0">
              <a:solidFill>
                <a:schemeClr val="bg1"/>
              </a:solidFill>
            </a:endParaRPr>
          </a:p>
        </p:txBody>
      </p:sp>
      <p:sp>
        <p:nvSpPr>
          <p:cNvPr id="20" name="TextBox 19"/>
          <p:cNvSpPr txBox="1"/>
          <p:nvPr/>
        </p:nvSpPr>
        <p:spPr>
          <a:xfrm>
            <a:off x="4608343" y="5606976"/>
            <a:ext cx="1662329" cy="369332"/>
          </a:xfrm>
          <a:prstGeom prst="rect">
            <a:avLst/>
          </a:prstGeom>
          <a:noFill/>
        </p:spPr>
        <p:txBody>
          <a:bodyPr wrap="square" rtlCol="0">
            <a:spAutoFit/>
          </a:bodyPr>
          <a:lstStyle/>
          <a:p>
            <a:pPr algn="ctr"/>
            <a:r>
              <a:rPr lang="en-US" dirty="0" smtClean="0">
                <a:solidFill>
                  <a:schemeClr val="bg1"/>
                </a:solidFill>
              </a:rPr>
              <a:t>Extension/ GUI</a:t>
            </a:r>
            <a:endParaRPr lang="en-IN" dirty="0">
              <a:solidFill>
                <a:schemeClr val="bg1"/>
              </a:solidFill>
            </a:endParaRPr>
          </a:p>
        </p:txBody>
      </p:sp>
      <p:sp>
        <p:nvSpPr>
          <p:cNvPr id="21" name="TextBox 20"/>
          <p:cNvSpPr txBox="1"/>
          <p:nvPr/>
        </p:nvSpPr>
        <p:spPr>
          <a:xfrm>
            <a:off x="8350740" y="531403"/>
            <a:ext cx="1457864" cy="646331"/>
          </a:xfrm>
          <a:prstGeom prst="rect">
            <a:avLst/>
          </a:prstGeom>
          <a:noFill/>
        </p:spPr>
        <p:txBody>
          <a:bodyPr wrap="square" rtlCol="0">
            <a:spAutoFit/>
          </a:bodyPr>
          <a:lstStyle/>
          <a:p>
            <a:pPr algn="ctr"/>
            <a:r>
              <a:rPr lang="en-US" dirty="0" smtClean="0">
                <a:solidFill>
                  <a:schemeClr val="bg1"/>
                </a:solidFill>
              </a:rPr>
              <a:t>Voice input module </a:t>
            </a:r>
            <a:endParaRPr lang="en-IN" dirty="0">
              <a:solidFill>
                <a:schemeClr val="bg1"/>
              </a:solidFill>
            </a:endParaRPr>
          </a:p>
        </p:txBody>
      </p:sp>
      <p:sp>
        <p:nvSpPr>
          <p:cNvPr id="22" name="TextBox 21"/>
          <p:cNvSpPr txBox="1"/>
          <p:nvPr/>
        </p:nvSpPr>
        <p:spPr>
          <a:xfrm>
            <a:off x="8350740" y="1481089"/>
            <a:ext cx="1457864" cy="646331"/>
          </a:xfrm>
          <a:prstGeom prst="rect">
            <a:avLst/>
          </a:prstGeom>
          <a:noFill/>
        </p:spPr>
        <p:txBody>
          <a:bodyPr wrap="square" rtlCol="0">
            <a:spAutoFit/>
          </a:bodyPr>
          <a:lstStyle/>
          <a:p>
            <a:pPr algn="ctr"/>
            <a:r>
              <a:rPr lang="en-US" dirty="0" smtClean="0">
                <a:solidFill>
                  <a:schemeClr val="bg1"/>
                </a:solidFill>
              </a:rPr>
              <a:t>Text processing </a:t>
            </a:r>
            <a:endParaRPr lang="en-IN" dirty="0">
              <a:solidFill>
                <a:schemeClr val="bg1"/>
              </a:solidFill>
            </a:endParaRPr>
          </a:p>
        </p:txBody>
      </p:sp>
      <p:sp>
        <p:nvSpPr>
          <p:cNvPr id="23" name="TextBox 22"/>
          <p:cNvSpPr txBox="1"/>
          <p:nvPr/>
        </p:nvSpPr>
        <p:spPr>
          <a:xfrm>
            <a:off x="8350740" y="2954093"/>
            <a:ext cx="1457864" cy="646331"/>
          </a:xfrm>
          <a:prstGeom prst="rect">
            <a:avLst/>
          </a:prstGeom>
          <a:noFill/>
        </p:spPr>
        <p:txBody>
          <a:bodyPr wrap="square" rtlCol="0">
            <a:spAutoFit/>
          </a:bodyPr>
          <a:lstStyle/>
          <a:p>
            <a:pPr algn="ctr"/>
            <a:r>
              <a:rPr lang="en-US" dirty="0" smtClean="0">
                <a:solidFill>
                  <a:schemeClr val="bg1"/>
                </a:solidFill>
              </a:rPr>
              <a:t>Voice camera control </a:t>
            </a:r>
            <a:endParaRPr lang="en-IN" dirty="0">
              <a:solidFill>
                <a:schemeClr val="bg1"/>
              </a:solidFill>
            </a:endParaRPr>
          </a:p>
        </p:txBody>
      </p:sp>
      <p:sp>
        <p:nvSpPr>
          <p:cNvPr id="24" name="TextBox 23"/>
          <p:cNvSpPr txBox="1"/>
          <p:nvPr/>
        </p:nvSpPr>
        <p:spPr>
          <a:xfrm>
            <a:off x="8350740" y="3923740"/>
            <a:ext cx="1457864" cy="646331"/>
          </a:xfrm>
          <a:prstGeom prst="rect">
            <a:avLst/>
          </a:prstGeom>
          <a:noFill/>
        </p:spPr>
        <p:txBody>
          <a:bodyPr wrap="square" rtlCol="0">
            <a:spAutoFit/>
          </a:bodyPr>
          <a:lstStyle/>
          <a:p>
            <a:pPr algn="ctr"/>
            <a:r>
              <a:rPr lang="en-US" dirty="0" smtClean="0">
                <a:solidFill>
                  <a:schemeClr val="bg1"/>
                </a:solidFill>
              </a:rPr>
              <a:t>Chatbox control </a:t>
            </a:r>
            <a:endParaRPr lang="en-IN" dirty="0">
              <a:solidFill>
                <a:schemeClr val="bg1"/>
              </a:solidFill>
            </a:endParaRPr>
          </a:p>
        </p:txBody>
      </p:sp>
      <p:sp>
        <p:nvSpPr>
          <p:cNvPr id="29" name="TextBox 28"/>
          <p:cNvSpPr txBox="1"/>
          <p:nvPr/>
        </p:nvSpPr>
        <p:spPr>
          <a:xfrm>
            <a:off x="8350740" y="5468476"/>
            <a:ext cx="1457864" cy="646331"/>
          </a:xfrm>
          <a:prstGeom prst="rect">
            <a:avLst/>
          </a:prstGeom>
          <a:noFill/>
        </p:spPr>
        <p:txBody>
          <a:bodyPr wrap="square" rtlCol="0">
            <a:spAutoFit/>
          </a:bodyPr>
          <a:lstStyle/>
          <a:p>
            <a:pPr algn="ctr"/>
            <a:r>
              <a:rPr lang="en-US" dirty="0" smtClean="0">
                <a:solidFill>
                  <a:schemeClr val="bg1"/>
                </a:solidFill>
              </a:rPr>
              <a:t>Hosting</a:t>
            </a:r>
            <a:r>
              <a:rPr lang="en-IN" dirty="0" smtClean="0">
                <a:solidFill>
                  <a:schemeClr val="bg1"/>
                </a:solidFill>
              </a:rPr>
              <a:t> or </a:t>
            </a:r>
            <a:r>
              <a:rPr lang="en-US" dirty="0" smtClean="0">
                <a:solidFill>
                  <a:schemeClr val="bg1"/>
                </a:solidFill>
              </a:rPr>
              <a:t>releasing </a:t>
            </a:r>
          </a:p>
        </p:txBody>
      </p:sp>
      <p:cxnSp>
        <p:nvCxnSpPr>
          <p:cNvPr id="46" name="Straight Connector 45"/>
          <p:cNvCxnSpPr>
            <a:stCxn id="2" idx="3"/>
            <a:endCxn id="32" idx="1"/>
          </p:cNvCxnSpPr>
          <p:nvPr/>
        </p:nvCxnSpPr>
        <p:spPr>
          <a:xfrm flipV="1">
            <a:off x="3294284" y="1481090"/>
            <a:ext cx="1314059" cy="2205706"/>
          </a:xfrm>
          <a:prstGeom prst="line">
            <a:avLst/>
          </a:prstGeom>
          <a:ln w="1270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48" name="Straight Connector 47"/>
          <p:cNvCxnSpPr>
            <a:stCxn id="2" idx="3"/>
            <a:endCxn id="33" idx="1"/>
          </p:cNvCxnSpPr>
          <p:nvPr/>
        </p:nvCxnSpPr>
        <p:spPr>
          <a:xfrm>
            <a:off x="3294284" y="3686796"/>
            <a:ext cx="131405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 idx="3"/>
            <a:endCxn id="20" idx="1"/>
          </p:cNvCxnSpPr>
          <p:nvPr/>
        </p:nvCxnSpPr>
        <p:spPr>
          <a:xfrm>
            <a:off x="3294284" y="3686796"/>
            <a:ext cx="1314059" cy="210484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3"/>
            <a:endCxn id="35" idx="1"/>
          </p:cNvCxnSpPr>
          <p:nvPr/>
        </p:nvCxnSpPr>
        <p:spPr>
          <a:xfrm flipV="1">
            <a:off x="6304809" y="854569"/>
            <a:ext cx="1926630" cy="62652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2" idx="3"/>
            <a:endCxn id="37" idx="1"/>
          </p:cNvCxnSpPr>
          <p:nvPr/>
        </p:nvCxnSpPr>
        <p:spPr>
          <a:xfrm>
            <a:off x="6304809" y="1481090"/>
            <a:ext cx="1926630" cy="35799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3" idx="3"/>
            <a:endCxn id="40" idx="1"/>
          </p:cNvCxnSpPr>
          <p:nvPr/>
        </p:nvCxnSpPr>
        <p:spPr>
          <a:xfrm flipV="1">
            <a:off x="6304809" y="3262389"/>
            <a:ext cx="1926630" cy="42440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3" idx="3"/>
            <a:endCxn id="41" idx="1"/>
          </p:cNvCxnSpPr>
          <p:nvPr/>
        </p:nvCxnSpPr>
        <p:spPr>
          <a:xfrm>
            <a:off x="6304809" y="3686796"/>
            <a:ext cx="1926630" cy="5601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4" idx="3"/>
            <a:endCxn id="42" idx="1"/>
          </p:cNvCxnSpPr>
          <p:nvPr/>
        </p:nvCxnSpPr>
        <p:spPr>
          <a:xfrm>
            <a:off x="6304809" y="5791642"/>
            <a:ext cx="19266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443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left)">
                                      <p:cBhvr>
                                        <p:cTn id="59" dur="500"/>
                                        <p:tgtEl>
                                          <p:spTgt spid="5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left)">
                                      <p:cBhvr>
                                        <p:cTn id="81" dur="500"/>
                                        <p:tgtEl>
                                          <p:spTgt spid="50"/>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left)">
                                      <p:cBhvr>
                                        <p:cTn id="92" dur="500"/>
                                        <p:tgtEl>
                                          <p:spTgt spid="6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left)">
                                      <p:cBhvr>
                                        <p:cTn id="95" dur="500"/>
                                        <p:tgtEl>
                                          <p:spTgt spid="2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left)">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32" grpId="0" animBg="1"/>
      <p:bldP spid="33" grpId="0" animBg="1"/>
      <p:bldP spid="34" grpId="0" animBg="1"/>
      <p:bldP spid="35" grpId="0" animBg="1"/>
      <p:bldP spid="37" grpId="0" animBg="1"/>
      <p:bldP spid="40" grpId="0" animBg="1"/>
      <p:bldP spid="41" grpId="0" animBg="1"/>
      <p:bldP spid="42" grpId="0" animBg="1"/>
      <p:bldP spid="17" grpId="0"/>
      <p:bldP spid="19" grpId="0"/>
      <p:bldP spid="20" grpId="0"/>
      <p:bldP spid="21" grpId="0"/>
      <p:bldP spid="22" grpId="0"/>
      <p:bldP spid="23" grpId="0"/>
      <p:bldP spid="24"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12143" y="0"/>
            <a:ext cx="12192000" cy="6857999"/>
          </a:xfrm>
        </p:spPr>
      </p:sp>
      <p:sp>
        <p:nvSpPr>
          <p:cNvPr id="4" name="Flowchart: Delay 3"/>
          <p:cNvSpPr/>
          <p:nvPr/>
        </p:nvSpPr>
        <p:spPr>
          <a:xfrm>
            <a:off x="-112143" y="1"/>
            <a:ext cx="9316528" cy="6857999"/>
          </a:xfrm>
          <a:prstGeom prst="flowChartDelay">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3327522" y="2716557"/>
            <a:ext cx="5813002" cy="1878663"/>
            <a:chOff x="-84267" y="2348514"/>
            <a:chExt cx="5813002" cy="1878663"/>
          </a:xfrm>
        </p:grpSpPr>
        <p:sp>
          <p:nvSpPr>
            <p:cNvPr id="48" name="TextBox 47"/>
            <p:cNvSpPr txBox="1"/>
            <p:nvPr/>
          </p:nvSpPr>
          <p:spPr>
            <a:xfrm>
              <a:off x="-84267" y="2348514"/>
              <a:ext cx="5813002" cy="1107996"/>
            </a:xfrm>
            <a:prstGeom prst="rect">
              <a:avLst/>
            </a:prstGeom>
            <a:noFill/>
          </p:spPr>
          <p:txBody>
            <a:bodyPr wrap="none" rtlCol="0">
              <a:spAutoFit/>
            </a:bodyPr>
            <a:lstStyle/>
            <a:p>
              <a:pPr algn="ctr"/>
              <a:r>
                <a:rPr lang="en-US" sz="6600" dirty="0" smtClean="0">
                  <a:solidFill>
                    <a:schemeClr val="bg1"/>
                  </a:solidFill>
                </a:rPr>
                <a:t>UML </a:t>
              </a:r>
              <a:r>
                <a:rPr lang="en-US" sz="6600" dirty="0" smtClean="0">
                  <a:solidFill>
                    <a:schemeClr val="accent2"/>
                  </a:solidFill>
                </a:rPr>
                <a:t>DIAGRAMS</a:t>
              </a:r>
              <a:endParaRPr lang="en-US" sz="6600" dirty="0">
                <a:solidFill>
                  <a:schemeClr val="accent2"/>
                </a:solidFill>
              </a:endParaRPr>
            </a:p>
          </p:txBody>
        </p:sp>
        <p:sp>
          <p:nvSpPr>
            <p:cNvPr id="50" name="Title 1"/>
            <p:cNvSpPr txBox="1">
              <a:spLocks/>
            </p:cNvSpPr>
            <p:nvPr/>
          </p:nvSpPr>
          <p:spPr>
            <a:xfrm>
              <a:off x="1677598" y="3851124"/>
              <a:ext cx="234753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endParaRPr lang="en-US" sz="1600" spc="400" dirty="0">
                <a:solidFill>
                  <a:schemeClr val="bg1"/>
                </a:solidFill>
                <a:latin typeface="+mj-lt"/>
              </a:endParaRPr>
            </a:p>
          </p:txBody>
        </p:sp>
      </p:grpSp>
      <p:grpSp>
        <p:nvGrpSpPr>
          <p:cNvPr id="29" name="Group 28"/>
          <p:cNvGrpSpPr/>
          <p:nvPr/>
        </p:nvGrpSpPr>
        <p:grpSpPr>
          <a:xfrm rot="2700000">
            <a:off x="7238125" y="622024"/>
            <a:ext cx="1828800" cy="1828800"/>
            <a:chOff x="2358572" y="1016001"/>
            <a:chExt cx="856342" cy="856342"/>
          </a:xfrm>
          <a:effectLst/>
        </p:grpSpPr>
        <p:cxnSp>
          <p:nvCxnSpPr>
            <p:cNvPr id="30" name="Straight Connector 29"/>
            <p:cNvCxnSpPr/>
            <p:nvPr/>
          </p:nvCxnSpPr>
          <p:spPr>
            <a:xfrm flipH="1">
              <a:off x="2786743" y="1016001"/>
              <a:ext cx="0" cy="856342"/>
            </a:xfrm>
            <a:prstGeom prst="line">
              <a:avLst/>
            </a:prstGeom>
            <a:ln w="317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2786743" y="986972"/>
              <a:ext cx="0" cy="856342"/>
            </a:xfrm>
            <a:prstGeom prst="line">
              <a:avLst/>
            </a:prstGeom>
            <a:ln w="3175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2700000">
            <a:off x="7943594" y="588844"/>
            <a:ext cx="914400" cy="914400"/>
            <a:chOff x="2358572" y="1016001"/>
            <a:chExt cx="856342" cy="856342"/>
          </a:xfrm>
          <a:effectLst/>
        </p:grpSpPr>
        <p:cxnSp>
          <p:nvCxnSpPr>
            <p:cNvPr id="33" name="Straight Connector 32"/>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2700000">
            <a:off x="8149874" y="1083029"/>
            <a:ext cx="457200" cy="457200"/>
            <a:chOff x="2358572" y="1016001"/>
            <a:chExt cx="856342" cy="856342"/>
          </a:xfrm>
          <a:effectLst>
            <a:outerShdw blurRad="50800" dist="38100" dir="2700000" algn="tl" rotWithShape="0">
              <a:prstClr val="black">
                <a:alpha val="40000"/>
              </a:prstClr>
            </a:outerShdw>
          </a:effectLst>
        </p:grpSpPr>
        <p:cxnSp>
          <p:nvCxnSpPr>
            <p:cNvPr id="36" name="Straight Connector 35"/>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92815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6667">
                                      <p:stCondLst>
                                        <p:cond delay="1000"/>
                                      </p:stCondLst>
                                      <p:childTnLst>
                                        <p:set>
                                          <p:cBhvr>
                                            <p:cTn id="6" dur="1" fill="hold">
                                              <p:stCondLst>
                                                <p:cond delay="0"/>
                                              </p:stCondLst>
                                            </p:cTn>
                                            <p:tgtEl>
                                              <p:spTgt spid="47"/>
                                            </p:tgtEl>
                                            <p:attrNameLst>
                                              <p:attrName>style.visibility</p:attrName>
                                            </p:attrNameLst>
                                          </p:cBhvr>
                                          <p:to>
                                            <p:strVal val="visible"/>
                                          </p:to>
                                        </p:set>
                                        <p:anim calcmode="lin" valueType="num" p14:bounceEnd="66667">
                                          <p:cBhvr additive="base">
                                            <p:cTn id="7" dur="75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750"/>
                                </p:stCondLst>
                                <p:childTnLst>
                                  <p:par>
                                    <p:cTn id="13" presetID="49" presetClass="entr" presetSubtype="0" decel="10000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 calcmode="lin" valueType="num">
                                          <p:cBhvr>
                                            <p:cTn id="17" dur="500" fill="hold"/>
                                            <p:tgtEl>
                                              <p:spTgt spid="29"/>
                                            </p:tgtEl>
                                            <p:attrNameLst>
                                              <p:attrName>style.rotation</p:attrName>
                                            </p:attrNameLst>
                                          </p:cBhvr>
                                          <p:tavLst>
                                            <p:tav tm="0">
                                              <p:val>
                                                <p:fltVal val="360"/>
                                              </p:val>
                                            </p:tav>
                                            <p:tav tm="100000">
                                              <p:val>
                                                <p:fltVal val="0"/>
                                              </p:val>
                                            </p:tav>
                                          </p:tavLst>
                                        </p:anim>
                                        <p:animEffect transition="in" filter="fade">
                                          <p:cBhvr>
                                            <p:cTn id="18" dur="500"/>
                                            <p:tgtEl>
                                              <p:spTgt spid="29"/>
                                            </p:tgtEl>
                                          </p:cBhvr>
                                        </p:animEffect>
                                      </p:childTnLst>
                                    </p:cTn>
                                  </p:par>
                                </p:childTnLst>
                              </p:cTn>
                            </p:par>
                            <p:par>
                              <p:cTn id="19" fill="hold">
                                <p:stCondLst>
                                  <p:cond delay="2250"/>
                                </p:stCondLst>
                                <p:childTnLst>
                                  <p:par>
                                    <p:cTn id="20" presetID="2" presetClass="entr" presetSubtype="8" fill="hold" nodeType="afterEffect" p14:presetBounceEnd="66667">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14:bounceEnd="66667">
                                          <p:cBhvr additive="base">
                                            <p:cTn id="22" dur="750" fill="hold"/>
                                            <p:tgtEl>
                                              <p:spTgt spid="35"/>
                                            </p:tgtEl>
                                            <p:attrNameLst>
                                              <p:attrName>ppt_x</p:attrName>
                                            </p:attrNameLst>
                                          </p:cBhvr>
                                          <p:tavLst>
                                            <p:tav tm="0">
                                              <p:val>
                                                <p:strVal val="0-#ppt_w/2"/>
                                              </p:val>
                                            </p:tav>
                                            <p:tav tm="100000">
                                              <p:val>
                                                <p:strVal val="#ppt_x"/>
                                              </p:val>
                                            </p:tav>
                                          </p:tavLst>
                                        </p:anim>
                                        <p:anim calcmode="lin" valueType="num" p14:bounceEnd="66667">
                                          <p:cBhvr additive="base">
                                            <p:cTn id="23" dur="75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14:presetBounceEnd="66667">
                                      <p:stCondLst>
                                        <p:cond delay="250"/>
                                      </p:stCondLst>
                                      <p:childTnLst>
                                        <p:set>
                                          <p:cBhvr>
                                            <p:cTn id="25" dur="1" fill="hold">
                                              <p:stCondLst>
                                                <p:cond delay="0"/>
                                              </p:stCondLst>
                                            </p:cTn>
                                            <p:tgtEl>
                                              <p:spTgt spid="32"/>
                                            </p:tgtEl>
                                            <p:attrNameLst>
                                              <p:attrName>style.visibility</p:attrName>
                                            </p:attrNameLst>
                                          </p:cBhvr>
                                          <p:to>
                                            <p:strVal val="visible"/>
                                          </p:to>
                                        </p:set>
                                        <p:anim calcmode="lin" valueType="num" p14:bounceEnd="66667">
                                          <p:cBhvr additive="base">
                                            <p:cTn id="26" dur="750" fill="hold"/>
                                            <p:tgtEl>
                                              <p:spTgt spid="32"/>
                                            </p:tgtEl>
                                            <p:attrNameLst>
                                              <p:attrName>ppt_x</p:attrName>
                                            </p:attrNameLst>
                                          </p:cBhvr>
                                          <p:tavLst>
                                            <p:tav tm="0">
                                              <p:val>
                                                <p:strVal val="0-#ppt_w/2"/>
                                              </p:val>
                                            </p:tav>
                                            <p:tav tm="100000">
                                              <p:val>
                                                <p:strVal val="#ppt_x"/>
                                              </p:val>
                                            </p:tav>
                                          </p:tavLst>
                                        </p:anim>
                                        <p:anim calcmode="lin" valueType="num" p14:bounceEnd="66667">
                                          <p:cBhvr additive="base">
                                            <p:cTn id="27"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750"/>
                                </p:stCondLst>
                                <p:childTnLst>
                                  <p:par>
                                    <p:cTn id="13" presetID="49" presetClass="entr" presetSubtype="0" decel="10000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 calcmode="lin" valueType="num">
                                          <p:cBhvr>
                                            <p:cTn id="17" dur="500" fill="hold"/>
                                            <p:tgtEl>
                                              <p:spTgt spid="29"/>
                                            </p:tgtEl>
                                            <p:attrNameLst>
                                              <p:attrName>style.rotation</p:attrName>
                                            </p:attrNameLst>
                                          </p:cBhvr>
                                          <p:tavLst>
                                            <p:tav tm="0">
                                              <p:val>
                                                <p:fltVal val="360"/>
                                              </p:val>
                                            </p:tav>
                                            <p:tav tm="100000">
                                              <p:val>
                                                <p:fltVal val="0"/>
                                              </p:val>
                                            </p:tav>
                                          </p:tavLst>
                                        </p:anim>
                                        <p:animEffect transition="in" filter="fade">
                                          <p:cBhvr>
                                            <p:cTn id="18" dur="500"/>
                                            <p:tgtEl>
                                              <p:spTgt spid="29"/>
                                            </p:tgtEl>
                                          </p:cBhvr>
                                        </p:animEffect>
                                      </p:childTnLst>
                                    </p:cTn>
                                  </p:par>
                                </p:childTnLst>
                              </p:cTn>
                            </p:par>
                            <p:par>
                              <p:cTn id="19" fill="hold">
                                <p:stCondLst>
                                  <p:cond delay="2250"/>
                                </p:stCondLst>
                                <p:childTnLst>
                                  <p:par>
                                    <p:cTn id="20" presetID="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750" fill="hold"/>
                                            <p:tgtEl>
                                              <p:spTgt spid="35"/>
                                            </p:tgtEl>
                                            <p:attrNameLst>
                                              <p:attrName>ppt_x</p:attrName>
                                            </p:attrNameLst>
                                          </p:cBhvr>
                                          <p:tavLst>
                                            <p:tav tm="0">
                                              <p:val>
                                                <p:strVal val="0-#ppt_w/2"/>
                                              </p:val>
                                            </p:tav>
                                            <p:tav tm="100000">
                                              <p:val>
                                                <p:strVal val="#ppt_x"/>
                                              </p:val>
                                            </p:tav>
                                          </p:tavLst>
                                        </p:anim>
                                        <p:anim calcmode="lin" valueType="num">
                                          <p:cBhvr additive="base">
                                            <p:cTn id="23" dur="75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25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750" fill="hold"/>
                                            <p:tgtEl>
                                              <p:spTgt spid="32"/>
                                            </p:tgtEl>
                                            <p:attrNameLst>
                                              <p:attrName>ppt_x</p:attrName>
                                            </p:attrNameLst>
                                          </p:cBhvr>
                                          <p:tavLst>
                                            <p:tav tm="0">
                                              <p:val>
                                                <p:strVal val="0-#ppt_w/2"/>
                                              </p:val>
                                            </p:tav>
                                            <p:tav tm="100000">
                                              <p:val>
                                                <p:strVal val="#ppt_x"/>
                                              </p:val>
                                            </p:tav>
                                          </p:tavLst>
                                        </p:anim>
                                        <p:anim calcmode="lin" valueType="num">
                                          <p:cBhvr additive="base">
                                            <p:cTn id="27"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SEQUENCE </a:t>
            </a:r>
            <a:endParaRPr lang="en-US" sz="5200" b="1" dirty="0" smtClean="0">
              <a:solidFill>
                <a:schemeClr val="accent2"/>
              </a:solidFill>
            </a:endParaRPr>
          </a:p>
          <a:p>
            <a:pPr>
              <a:spcAft>
                <a:spcPts val="1200"/>
              </a:spcAft>
            </a:pPr>
            <a:r>
              <a:rPr lang="en-US" sz="5200" b="1" dirty="0" smtClean="0">
                <a:solidFill>
                  <a:schemeClr val="accent2"/>
                </a:solidFill>
              </a:rPr>
              <a:t>DIAGRAM</a:t>
            </a:r>
            <a:endParaRPr lang="en-US" sz="52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159" y="55863"/>
            <a:ext cx="6552064" cy="6746273"/>
          </a:xfrm>
          <a:prstGeom prst="rect">
            <a:avLst/>
          </a:prstGeom>
        </p:spPr>
      </p:pic>
    </p:spTree>
    <p:extLst>
      <p:ext uri="{BB962C8B-B14F-4D97-AF65-F5344CB8AC3E}">
        <p14:creationId xmlns:p14="http://schemas.microsoft.com/office/powerpoint/2010/main" val="3247034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USECASE</a:t>
            </a:r>
            <a:endParaRPr lang="en-US" sz="5200" b="1" dirty="0" smtClean="0">
              <a:solidFill>
                <a:schemeClr val="accent2"/>
              </a:solidFill>
            </a:endParaRPr>
          </a:p>
          <a:p>
            <a:pPr>
              <a:spcAft>
                <a:spcPts val="1200"/>
              </a:spcAft>
            </a:pPr>
            <a:r>
              <a:rPr lang="en-US" sz="5200" b="1" dirty="0" smtClean="0">
                <a:solidFill>
                  <a:schemeClr val="accent2"/>
                </a:solidFill>
              </a:rPr>
              <a:t>DIAGRAM</a:t>
            </a:r>
            <a:endParaRPr lang="en-US" sz="52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2560" y="0"/>
            <a:ext cx="6809440" cy="6858000"/>
          </a:xfrm>
          <a:prstGeom prst="rect">
            <a:avLst/>
          </a:prstGeom>
        </p:spPr>
      </p:pic>
    </p:spTree>
    <p:extLst>
      <p:ext uri="{BB962C8B-B14F-4D97-AF65-F5344CB8AC3E}">
        <p14:creationId xmlns:p14="http://schemas.microsoft.com/office/powerpoint/2010/main" val="34585244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ACTIVITY</a:t>
            </a:r>
            <a:endParaRPr lang="en-US" sz="5200" b="1" dirty="0" smtClean="0">
              <a:solidFill>
                <a:schemeClr val="accent2"/>
              </a:solidFill>
            </a:endParaRPr>
          </a:p>
          <a:p>
            <a:pPr>
              <a:spcAft>
                <a:spcPts val="1200"/>
              </a:spcAft>
            </a:pPr>
            <a:r>
              <a:rPr lang="en-US" sz="5200" b="1" dirty="0" smtClean="0">
                <a:solidFill>
                  <a:schemeClr val="accent2"/>
                </a:solidFill>
              </a:rPr>
              <a:t>DIAGRAM</a:t>
            </a:r>
            <a:endParaRPr lang="en-US" sz="52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6839" y="17252"/>
            <a:ext cx="5445618" cy="6858000"/>
          </a:xfrm>
          <a:prstGeom prst="rect">
            <a:avLst/>
          </a:prstGeom>
        </p:spPr>
      </p:pic>
    </p:spTree>
    <p:extLst>
      <p:ext uri="{BB962C8B-B14F-4D97-AF65-F5344CB8AC3E}">
        <p14:creationId xmlns:p14="http://schemas.microsoft.com/office/powerpoint/2010/main" val="148253581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2369880"/>
          </a:xfrm>
          <a:prstGeom prst="rect">
            <a:avLst/>
          </a:prstGeom>
          <a:noFill/>
        </p:spPr>
        <p:txBody>
          <a:bodyPr wrap="square" rtlCol="0">
            <a:spAutoFit/>
          </a:bodyPr>
          <a:lstStyle/>
          <a:p>
            <a:pPr>
              <a:spcAft>
                <a:spcPts val="1200"/>
              </a:spcAft>
            </a:pPr>
            <a:r>
              <a:rPr lang="en-US" sz="5200" b="1" dirty="0" smtClean="0">
                <a:solidFill>
                  <a:schemeClr val="bg1"/>
                </a:solidFill>
              </a:rPr>
              <a:t>DFD</a:t>
            </a:r>
            <a:endParaRPr lang="en-US" sz="5200" b="1" dirty="0" smtClean="0">
              <a:solidFill>
                <a:schemeClr val="accent2"/>
              </a:solidFill>
            </a:endParaRPr>
          </a:p>
          <a:p>
            <a:pPr>
              <a:spcAft>
                <a:spcPts val="1200"/>
              </a:spcAft>
            </a:pPr>
            <a:r>
              <a:rPr lang="en-US" sz="5200" b="1" dirty="0" smtClean="0">
                <a:solidFill>
                  <a:schemeClr val="accent2"/>
                </a:solidFill>
              </a:rPr>
              <a:t>DIAGRAM</a:t>
            </a:r>
          </a:p>
          <a:p>
            <a:pPr>
              <a:spcAft>
                <a:spcPts val="1200"/>
              </a:spcAft>
            </a:pPr>
            <a:r>
              <a:rPr lang="en-US" sz="2400" b="1" dirty="0" smtClean="0">
                <a:solidFill>
                  <a:schemeClr val="accent2"/>
                </a:solidFill>
              </a:rPr>
              <a:t>(Level 0)</a:t>
            </a:r>
            <a:endParaRPr lang="en-US" sz="24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987" y="1695653"/>
            <a:ext cx="5305245" cy="3168018"/>
          </a:xfrm>
          <a:prstGeom prst="rect">
            <a:avLst/>
          </a:prstGeom>
        </p:spPr>
      </p:pic>
    </p:spTree>
    <p:extLst>
      <p:ext uri="{BB962C8B-B14F-4D97-AF65-F5344CB8AC3E}">
        <p14:creationId xmlns:p14="http://schemas.microsoft.com/office/powerpoint/2010/main" val="62314715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2369880"/>
          </a:xfrm>
          <a:prstGeom prst="rect">
            <a:avLst/>
          </a:prstGeom>
          <a:noFill/>
        </p:spPr>
        <p:txBody>
          <a:bodyPr wrap="square" rtlCol="0">
            <a:spAutoFit/>
          </a:bodyPr>
          <a:lstStyle/>
          <a:p>
            <a:pPr>
              <a:spcAft>
                <a:spcPts val="1200"/>
              </a:spcAft>
            </a:pPr>
            <a:r>
              <a:rPr lang="en-US" sz="5200" b="1" dirty="0" smtClean="0">
                <a:solidFill>
                  <a:schemeClr val="bg1"/>
                </a:solidFill>
              </a:rPr>
              <a:t>DFD</a:t>
            </a:r>
            <a:endParaRPr lang="en-US" sz="5200" b="1" dirty="0" smtClean="0">
              <a:solidFill>
                <a:schemeClr val="accent2"/>
              </a:solidFill>
            </a:endParaRPr>
          </a:p>
          <a:p>
            <a:pPr>
              <a:spcAft>
                <a:spcPts val="1200"/>
              </a:spcAft>
            </a:pPr>
            <a:r>
              <a:rPr lang="en-US" sz="5200" b="1" dirty="0" smtClean="0">
                <a:solidFill>
                  <a:schemeClr val="accent2"/>
                </a:solidFill>
              </a:rPr>
              <a:t>DIAGRAM</a:t>
            </a:r>
          </a:p>
          <a:p>
            <a:pPr>
              <a:spcAft>
                <a:spcPts val="1200"/>
              </a:spcAft>
            </a:pPr>
            <a:r>
              <a:rPr lang="en-US" sz="2400" b="1" dirty="0" smtClean="0">
                <a:solidFill>
                  <a:schemeClr val="accent2"/>
                </a:solidFill>
              </a:rPr>
              <a:t>(Level 1)</a:t>
            </a:r>
            <a:endParaRPr lang="en-US" sz="24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560" y="103516"/>
            <a:ext cx="6746180" cy="6642341"/>
          </a:xfrm>
          <a:prstGeom prst="rect">
            <a:avLst/>
          </a:prstGeom>
        </p:spPr>
      </p:pic>
    </p:spTree>
    <p:extLst>
      <p:ext uri="{BB962C8B-B14F-4D97-AF65-F5344CB8AC3E}">
        <p14:creationId xmlns:p14="http://schemas.microsoft.com/office/powerpoint/2010/main" val="413812802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82089" y="926521"/>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PROJECT</a:t>
            </a:r>
          </a:p>
          <a:p>
            <a:pPr>
              <a:spcAft>
                <a:spcPts val="1200"/>
              </a:spcAft>
            </a:pPr>
            <a:r>
              <a:rPr lang="en-US" sz="5200" b="1" dirty="0" smtClean="0">
                <a:solidFill>
                  <a:schemeClr val="accent2"/>
                </a:solidFill>
              </a:rPr>
              <a:t>IDEA</a:t>
            </a:r>
            <a:endParaRPr lang="en-US" sz="5200" b="1" dirty="0">
              <a:solidFill>
                <a:schemeClr val="bg1"/>
              </a:solidFill>
            </a:endParaRPr>
          </a:p>
        </p:txBody>
      </p:sp>
      <p:grpSp>
        <p:nvGrpSpPr>
          <p:cNvPr id="5" name="Group 4"/>
          <p:cNvGrpSpPr/>
          <p:nvPr/>
        </p:nvGrpSpPr>
        <p:grpSpPr>
          <a:xfrm rot="2700000">
            <a:off x="3548578"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85808"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72884"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50932"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60600"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6929687" y="1428115"/>
            <a:ext cx="4432432" cy="1415772"/>
          </a:xfrm>
          <a:prstGeom prst="rect">
            <a:avLst/>
          </a:prstGeom>
          <a:noFill/>
        </p:spPr>
        <p:txBody>
          <a:bodyPr wrap="square" rtlCol="0">
            <a:spAutoFit/>
          </a:bodyPr>
          <a:lstStyle/>
          <a:p>
            <a:pPr algn="ctr"/>
            <a:r>
              <a:rPr lang="en-US" sz="2800" b="1" dirty="0" smtClean="0"/>
              <a:t>What is your project idea?</a:t>
            </a:r>
          </a:p>
          <a:p>
            <a:pPr algn="ctr"/>
            <a:endParaRPr lang="en-US" b="1" dirty="0">
              <a:solidFill>
                <a:schemeClr val="accent2"/>
              </a:solidFill>
            </a:endParaRPr>
          </a:p>
          <a:p>
            <a:pPr algn="ctr"/>
            <a:r>
              <a:rPr lang="en-US" sz="2000" dirty="0" smtClean="0">
                <a:solidFill>
                  <a:schemeClr val="accent2"/>
                </a:solidFill>
              </a:rPr>
              <a:t>Using features of google meet by voice command.</a:t>
            </a:r>
          </a:p>
        </p:txBody>
      </p:sp>
      <p:sp>
        <p:nvSpPr>
          <p:cNvPr id="9" name="TextBox 8"/>
          <p:cNvSpPr txBox="1"/>
          <p:nvPr/>
        </p:nvSpPr>
        <p:spPr>
          <a:xfrm>
            <a:off x="6846963" y="3181062"/>
            <a:ext cx="4597879" cy="1446550"/>
          </a:xfrm>
          <a:prstGeom prst="rect">
            <a:avLst/>
          </a:prstGeom>
          <a:noFill/>
        </p:spPr>
        <p:txBody>
          <a:bodyPr wrap="square" rtlCol="0">
            <a:spAutoFit/>
          </a:bodyPr>
          <a:lstStyle/>
          <a:p>
            <a:pPr algn="ctr"/>
            <a:r>
              <a:rPr lang="en-US" sz="2800" b="1" dirty="0" smtClean="0"/>
              <a:t>What does it do?</a:t>
            </a:r>
          </a:p>
          <a:p>
            <a:pPr algn="ctr"/>
            <a:endParaRPr lang="en-US" sz="2000" b="1" dirty="0">
              <a:solidFill>
                <a:schemeClr val="accent2"/>
              </a:solidFill>
            </a:endParaRPr>
          </a:p>
          <a:p>
            <a:pPr algn="ctr"/>
            <a:r>
              <a:rPr lang="en-US" sz="2000" dirty="0" smtClean="0">
                <a:solidFill>
                  <a:schemeClr val="accent2"/>
                </a:solidFill>
              </a:rPr>
              <a:t>It will control google meet by voice commands given by the user.</a:t>
            </a:r>
            <a:endParaRPr lang="en-IN" sz="2000" dirty="0">
              <a:solidFill>
                <a:schemeClr val="accent2"/>
              </a:solidFill>
            </a:endParaRPr>
          </a:p>
        </p:txBody>
      </p:sp>
    </p:spTree>
    <p:extLst>
      <p:ext uri="{BB962C8B-B14F-4D97-AF65-F5344CB8AC3E}">
        <p14:creationId xmlns:p14="http://schemas.microsoft.com/office/powerpoint/2010/main" val="332884762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75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wipe(left)">
                                      <p:cBhvr>
                                        <p:cTn id="42" dur="750"/>
                                        <p:tgtEl>
                                          <p:spTgt spid="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left)">
                                      <p:cBhvr>
                                        <p:cTn id="47" dur="75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xEl>
                                              <p:pRg st="2" end="2"/>
                                            </p:txEl>
                                          </p:spTgt>
                                        </p:tgtEl>
                                        <p:attrNameLst>
                                          <p:attrName>style.visibility</p:attrName>
                                        </p:attrNameLst>
                                      </p:cBhvr>
                                      <p:to>
                                        <p:strVal val="visible"/>
                                      </p:to>
                                    </p:set>
                                    <p:animEffect transition="in" filter="wipe(left)">
                                      <p:cBhvr>
                                        <p:cTn id="52" dur="7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TextBox 3"/>
          <p:cNvSpPr txBox="1"/>
          <p:nvPr/>
        </p:nvSpPr>
        <p:spPr>
          <a:xfrm>
            <a:off x="258464" y="926521"/>
            <a:ext cx="4518289" cy="892552"/>
          </a:xfrm>
          <a:prstGeom prst="rect">
            <a:avLst/>
          </a:prstGeom>
          <a:noFill/>
        </p:spPr>
        <p:txBody>
          <a:bodyPr wrap="square" rtlCol="0">
            <a:spAutoFit/>
          </a:bodyPr>
          <a:lstStyle/>
          <a:p>
            <a:pPr>
              <a:spcAft>
                <a:spcPts val="1200"/>
              </a:spcAft>
            </a:pPr>
            <a:r>
              <a:rPr lang="en-US" sz="5200" b="1" dirty="0" smtClean="0">
                <a:solidFill>
                  <a:schemeClr val="bg1"/>
                </a:solidFill>
              </a:rPr>
              <a:t>STAKE</a:t>
            </a:r>
            <a:r>
              <a:rPr lang="en-US" sz="5200" b="1" dirty="0" smtClean="0">
                <a:solidFill>
                  <a:schemeClr val="accent2"/>
                </a:solidFill>
              </a:rPr>
              <a:t>HOLDERS </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6888037" y="1966823"/>
            <a:ext cx="4468483" cy="2246769"/>
          </a:xfrm>
          <a:prstGeom prst="rect">
            <a:avLst/>
          </a:prstGeom>
          <a:noFill/>
        </p:spPr>
        <p:txBody>
          <a:bodyPr wrap="square" rtlCol="0">
            <a:spAutoFit/>
          </a:bodyPr>
          <a:lstStyle/>
          <a:p>
            <a:pPr marL="285750" indent="-285750">
              <a:buFont typeface="Wingdings" panose="05000000000000000000" pitchFamily="2" charset="2"/>
              <a:buChar char="v"/>
            </a:pPr>
            <a:r>
              <a:rPr lang="en-US" sz="2800" dirty="0" smtClean="0">
                <a:solidFill>
                  <a:schemeClr val="accent2"/>
                </a:solidFill>
              </a:rPr>
              <a:t>Handicapped/ disabled person.</a:t>
            </a:r>
          </a:p>
          <a:p>
            <a:endParaRPr lang="en-US" sz="2800" dirty="0">
              <a:solidFill>
                <a:schemeClr val="accent2"/>
              </a:solidFill>
            </a:endParaRPr>
          </a:p>
          <a:p>
            <a:pPr marL="285750" indent="-285750">
              <a:buFont typeface="Wingdings" panose="05000000000000000000" pitchFamily="2" charset="2"/>
              <a:buChar char="v"/>
            </a:pPr>
            <a:r>
              <a:rPr lang="en-US" sz="2800" dirty="0" smtClean="0">
                <a:solidFill>
                  <a:schemeClr val="accent2"/>
                </a:solidFill>
              </a:rPr>
              <a:t>Any person who is using google meet and can speak</a:t>
            </a:r>
            <a:endParaRPr lang="en-IN" sz="2800" dirty="0">
              <a:solidFill>
                <a:schemeClr val="accent2"/>
              </a:solidFill>
            </a:endParaRPr>
          </a:p>
        </p:txBody>
      </p:sp>
    </p:spTree>
    <p:extLst>
      <p:ext uri="{BB962C8B-B14F-4D97-AF65-F5344CB8AC3E}">
        <p14:creationId xmlns:p14="http://schemas.microsoft.com/office/powerpoint/2010/main" val="55804955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75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wipe(left)">
                                      <p:cBhvr>
                                        <p:cTn id="42"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2319" y="798195"/>
            <a:ext cx="10303853" cy="549502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p:cNvSpPr/>
          <p:nvPr/>
        </p:nvSpPr>
        <p:spPr>
          <a:xfrm>
            <a:off x="550073" y="2090839"/>
            <a:ext cx="3267117" cy="789143"/>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4452334" y="2094086"/>
            <a:ext cx="3267117" cy="789143"/>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8287002" y="2094086"/>
            <a:ext cx="3267117" cy="789143"/>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1"/>
          <p:cNvSpPr txBox="1">
            <a:spLocks/>
          </p:cNvSpPr>
          <p:nvPr/>
        </p:nvSpPr>
        <p:spPr>
          <a:xfrm>
            <a:off x="1095998" y="2093118"/>
            <a:ext cx="215364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30000"/>
              </a:lnSpc>
            </a:pPr>
            <a:r>
              <a:rPr lang="en-US" sz="1800" dirty="0" smtClean="0">
                <a:solidFill>
                  <a:schemeClr val="bg1">
                    <a:alpha val="60000"/>
                  </a:schemeClr>
                </a:solidFill>
                <a:ea typeface="Source Sans Pro" charset="0"/>
                <a:cs typeface="Source Sans Pro" charset="0"/>
              </a:rPr>
              <a:t>Ishvi Garhwal </a:t>
            </a:r>
          </a:p>
          <a:p>
            <a:pPr>
              <a:lnSpc>
                <a:spcPct val="130000"/>
              </a:lnSpc>
            </a:pPr>
            <a:r>
              <a:rPr lang="en-US" sz="1800" dirty="0" smtClean="0">
                <a:solidFill>
                  <a:schemeClr val="bg1">
                    <a:alpha val="60000"/>
                  </a:schemeClr>
                </a:solidFill>
                <a:ea typeface="Source Sans Pro" charset="0"/>
                <a:cs typeface="Source Sans Pro" charset="0"/>
              </a:rPr>
              <a:t>0827CI191024</a:t>
            </a:r>
            <a:endParaRPr lang="en-US" sz="1800" dirty="0">
              <a:solidFill>
                <a:schemeClr val="bg1">
                  <a:alpha val="60000"/>
                </a:schemeClr>
              </a:solidFill>
              <a:ea typeface="Source Sans Pro" charset="0"/>
              <a:cs typeface="Source Sans Pro" charset="0"/>
            </a:endParaRPr>
          </a:p>
        </p:txBody>
      </p:sp>
      <p:sp>
        <p:nvSpPr>
          <p:cNvPr id="16" name="Title 1"/>
          <p:cNvSpPr txBox="1">
            <a:spLocks/>
          </p:cNvSpPr>
          <p:nvPr/>
        </p:nvSpPr>
        <p:spPr>
          <a:xfrm>
            <a:off x="5024413" y="2093993"/>
            <a:ext cx="215364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30000"/>
              </a:lnSpc>
            </a:pPr>
            <a:r>
              <a:rPr lang="en-US" sz="1800" dirty="0" smtClean="0">
                <a:solidFill>
                  <a:schemeClr val="bg1">
                    <a:alpha val="60000"/>
                  </a:schemeClr>
                </a:solidFill>
                <a:ea typeface="Source Sans Pro" charset="0"/>
                <a:cs typeface="Source Sans Pro" charset="0"/>
              </a:rPr>
              <a:t>Prakhar Jain </a:t>
            </a:r>
          </a:p>
          <a:p>
            <a:pPr>
              <a:lnSpc>
                <a:spcPct val="130000"/>
              </a:lnSpc>
            </a:pPr>
            <a:r>
              <a:rPr lang="en-US" sz="1800" dirty="0" smtClean="0">
                <a:solidFill>
                  <a:schemeClr val="bg1">
                    <a:alpha val="60000"/>
                  </a:schemeClr>
                </a:solidFill>
                <a:ea typeface="Source Sans Pro" charset="0"/>
                <a:cs typeface="Source Sans Pro" charset="0"/>
              </a:rPr>
              <a:t>0827CI19144</a:t>
            </a:r>
            <a:endParaRPr lang="en-US" sz="1800" dirty="0">
              <a:solidFill>
                <a:schemeClr val="bg1">
                  <a:alpha val="60000"/>
                </a:schemeClr>
              </a:solidFill>
              <a:ea typeface="Source Sans Pro" charset="0"/>
              <a:cs typeface="Source Sans Pro" charset="0"/>
            </a:endParaRPr>
          </a:p>
        </p:txBody>
      </p:sp>
      <p:sp>
        <p:nvSpPr>
          <p:cNvPr id="17" name="Title 1"/>
          <p:cNvSpPr txBox="1">
            <a:spLocks/>
          </p:cNvSpPr>
          <p:nvPr/>
        </p:nvSpPr>
        <p:spPr>
          <a:xfrm>
            <a:off x="8843734" y="2110326"/>
            <a:ext cx="215364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30000"/>
              </a:lnSpc>
            </a:pPr>
            <a:r>
              <a:rPr lang="en-US" sz="1800" dirty="0" smtClean="0">
                <a:solidFill>
                  <a:schemeClr val="bg1">
                    <a:alpha val="60000"/>
                  </a:schemeClr>
                </a:solidFill>
                <a:ea typeface="Source Sans Pro" charset="0"/>
                <a:cs typeface="Source Sans Pro" charset="0"/>
              </a:rPr>
              <a:t>Sanchit Patidar</a:t>
            </a:r>
          </a:p>
          <a:p>
            <a:pPr>
              <a:lnSpc>
                <a:spcPct val="130000"/>
              </a:lnSpc>
            </a:pPr>
            <a:r>
              <a:rPr lang="en-US" sz="1800" dirty="0" smtClean="0">
                <a:solidFill>
                  <a:schemeClr val="bg1">
                    <a:alpha val="60000"/>
                  </a:schemeClr>
                </a:solidFill>
                <a:ea typeface="Source Sans Pro" charset="0"/>
                <a:cs typeface="Source Sans Pro" charset="0"/>
              </a:rPr>
              <a:t>0827CI191050</a:t>
            </a:r>
            <a:endParaRPr lang="en-US" sz="1800" dirty="0">
              <a:solidFill>
                <a:schemeClr val="bg1">
                  <a:alpha val="60000"/>
                </a:schemeClr>
              </a:solidFill>
              <a:ea typeface="Source Sans Pro" charset="0"/>
              <a:cs typeface="Source Sans Pro" charset="0"/>
            </a:endParaRPr>
          </a:p>
        </p:txBody>
      </p:sp>
      <p:sp>
        <p:nvSpPr>
          <p:cNvPr id="18" name="Title 1"/>
          <p:cNvSpPr txBox="1">
            <a:spLocks/>
          </p:cNvSpPr>
          <p:nvPr/>
        </p:nvSpPr>
        <p:spPr>
          <a:xfrm>
            <a:off x="912319" y="3628650"/>
            <a:ext cx="2670734" cy="117626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endParaRPr lang="en-US" sz="2000" b="0" spc="200" dirty="0">
              <a:latin typeface="+mn-lt"/>
            </a:endParaRPr>
          </a:p>
        </p:txBody>
      </p:sp>
      <p:grpSp>
        <p:nvGrpSpPr>
          <p:cNvPr id="21" name="Group 20"/>
          <p:cNvGrpSpPr/>
          <p:nvPr/>
        </p:nvGrpSpPr>
        <p:grpSpPr>
          <a:xfrm>
            <a:off x="4704530" y="4392487"/>
            <a:ext cx="2829536" cy="313314"/>
            <a:chOff x="742708" y="4517935"/>
            <a:chExt cx="2829536" cy="872102"/>
          </a:xfrm>
        </p:grpSpPr>
        <p:sp>
          <p:nvSpPr>
            <p:cNvPr id="22" name="Title 1"/>
            <p:cNvSpPr txBox="1">
              <a:spLocks/>
            </p:cNvSpPr>
            <p:nvPr/>
          </p:nvSpPr>
          <p:spPr>
            <a:xfrm>
              <a:off x="1080656" y="4517935"/>
              <a:ext cx="215364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endParaRPr lang="en-US" sz="1400" b="0" spc="200" dirty="0"/>
            </a:p>
          </p:txBody>
        </p:sp>
        <p:sp>
          <p:nvSpPr>
            <p:cNvPr id="23" name="TextBox 22"/>
            <p:cNvSpPr txBox="1"/>
            <p:nvPr/>
          </p:nvSpPr>
          <p:spPr>
            <a:xfrm>
              <a:off x="742708" y="5100534"/>
              <a:ext cx="2829536" cy="289503"/>
            </a:xfrm>
            <a:prstGeom prst="rect">
              <a:avLst/>
            </a:prstGeom>
            <a:noFill/>
          </p:spPr>
          <p:txBody>
            <a:bodyPr wrap="square" rtlCol="0">
              <a:spAutoFit/>
            </a:bodyPr>
            <a:lstStyle/>
            <a:p>
              <a:pPr algn="ctr">
                <a:lnSpc>
                  <a:spcPct val="130000"/>
                </a:lnSpc>
              </a:pPr>
              <a:endParaRPr lang="en-US" sz="1100" dirty="0">
                <a:solidFill>
                  <a:schemeClr val="tx1">
                    <a:alpha val="60000"/>
                  </a:schemeClr>
                </a:solidFill>
                <a:ea typeface="Source Sans Pro" charset="0"/>
                <a:cs typeface="Source Sans Pro" charset="0"/>
              </a:endParaRPr>
            </a:p>
          </p:txBody>
        </p:sp>
      </p:grpSp>
      <p:grpSp>
        <p:nvGrpSpPr>
          <p:cNvPr id="24" name="Group 23"/>
          <p:cNvGrpSpPr/>
          <p:nvPr/>
        </p:nvGrpSpPr>
        <p:grpSpPr>
          <a:xfrm>
            <a:off x="8724583" y="4375797"/>
            <a:ext cx="2829536" cy="159168"/>
            <a:chOff x="742708" y="4517935"/>
            <a:chExt cx="2829536" cy="872102"/>
          </a:xfrm>
        </p:grpSpPr>
        <p:sp>
          <p:nvSpPr>
            <p:cNvPr id="25" name="Title 1"/>
            <p:cNvSpPr txBox="1">
              <a:spLocks/>
            </p:cNvSpPr>
            <p:nvPr/>
          </p:nvSpPr>
          <p:spPr>
            <a:xfrm>
              <a:off x="1080656" y="4517935"/>
              <a:ext cx="215364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endParaRPr lang="en-US" sz="1400" b="0" spc="200" dirty="0"/>
            </a:p>
          </p:txBody>
        </p:sp>
        <p:sp>
          <p:nvSpPr>
            <p:cNvPr id="26" name="TextBox 25"/>
            <p:cNvSpPr txBox="1"/>
            <p:nvPr/>
          </p:nvSpPr>
          <p:spPr>
            <a:xfrm>
              <a:off x="742708" y="5100534"/>
              <a:ext cx="2829536" cy="289503"/>
            </a:xfrm>
            <a:prstGeom prst="rect">
              <a:avLst/>
            </a:prstGeom>
            <a:noFill/>
          </p:spPr>
          <p:txBody>
            <a:bodyPr wrap="square" rtlCol="0">
              <a:spAutoFit/>
            </a:bodyPr>
            <a:lstStyle/>
            <a:p>
              <a:pPr algn="ctr">
                <a:lnSpc>
                  <a:spcPct val="130000"/>
                </a:lnSpc>
              </a:pPr>
              <a:endParaRPr lang="en-US" sz="1100" dirty="0">
                <a:solidFill>
                  <a:schemeClr val="tx1">
                    <a:alpha val="60000"/>
                  </a:schemeClr>
                </a:solidFill>
                <a:ea typeface="Source Sans Pro" charset="0"/>
                <a:cs typeface="Source Sans Pro" charset="0"/>
              </a:endParaRPr>
            </a:p>
          </p:txBody>
        </p:sp>
      </p:grpSp>
      <p:sp>
        <p:nvSpPr>
          <p:cNvPr id="2" name="Rectangle 1"/>
          <p:cNvSpPr/>
          <p:nvPr/>
        </p:nvSpPr>
        <p:spPr>
          <a:xfrm>
            <a:off x="3463290" y="372275"/>
            <a:ext cx="5055999" cy="830997"/>
          </a:xfrm>
          <a:prstGeom prst="rect">
            <a:avLst/>
          </a:prstGeom>
          <a:solidFill>
            <a:schemeClr val="accent2"/>
          </a:solidFill>
          <a:ln>
            <a:solidFill>
              <a:schemeClr val="bg1"/>
            </a:solidFill>
          </a:ln>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4800" dirty="0" smtClean="0">
                <a:solidFill>
                  <a:schemeClr val="bg1"/>
                </a:solidFill>
              </a:rPr>
              <a:t>Technical expertise </a:t>
            </a:r>
            <a:endParaRPr lang="en-US" sz="4800" dirty="0">
              <a:solidFill>
                <a:schemeClr val="bg1"/>
              </a:solidFill>
            </a:endParaRPr>
          </a:p>
        </p:txBody>
      </p:sp>
      <p:sp>
        <p:nvSpPr>
          <p:cNvPr id="4" name="TextBox 3"/>
          <p:cNvSpPr txBox="1"/>
          <p:nvPr/>
        </p:nvSpPr>
        <p:spPr>
          <a:xfrm>
            <a:off x="985635" y="3282008"/>
            <a:ext cx="2670734" cy="1692771"/>
          </a:xfrm>
          <a:prstGeom prst="rect">
            <a:avLst/>
          </a:prstGeom>
          <a:noFill/>
        </p:spPr>
        <p:txBody>
          <a:bodyPr wrap="square" rtlCol="0">
            <a:spAutoFit/>
          </a:bodyPr>
          <a:lstStyle/>
          <a:p>
            <a:pPr algn="ctr"/>
            <a:r>
              <a:rPr lang="en-US" sz="2000" b="1" spc="200" dirty="0" smtClean="0"/>
              <a:t>C, C++, </a:t>
            </a:r>
            <a:endParaRPr lang="en-US" sz="800" b="1" spc="200" dirty="0" smtClean="0"/>
          </a:p>
          <a:p>
            <a:pPr algn="ctr"/>
            <a:endParaRPr lang="en-US" sz="800" b="1" spc="200" dirty="0" smtClean="0"/>
          </a:p>
          <a:p>
            <a:pPr algn="ctr"/>
            <a:r>
              <a:rPr lang="en-US" sz="2000" b="1" spc="200" dirty="0" smtClean="0"/>
              <a:t>Python, HTML,</a:t>
            </a:r>
          </a:p>
          <a:p>
            <a:pPr algn="ctr"/>
            <a:endParaRPr lang="en-US" sz="800" b="1" spc="200" dirty="0"/>
          </a:p>
          <a:p>
            <a:pPr algn="ctr"/>
            <a:r>
              <a:rPr lang="en-US" sz="2000" b="1" spc="200" dirty="0" smtClean="0"/>
              <a:t> CSS, MySQL,</a:t>
            </a:r>
          </a:p>
          <a:p>
            <a:pPr algn="ctr"/>
            <a:endParaRPr lang="en-US" sz="800" b="1" spc="200" dirty="0" smtClean="0"/>
          </a:p>
          <a:p>
            <a:pPr algn="ctr"/>
            <a:r>
              <a:rPr lang="en-US" sz="2000" b="1" spc="200" dirty="0" smtClean="0"/>
              <a:t> Flask</a:t>
            </a:r>
            <a:endParaRPr lang="en-US" sz="2000" b="1" spc="200" dirty="0"/>
          </a:p>
        </p:txBody>
      </p:sp>
      <p:sp>
        <p:nvSpPr>
          <p:cNvPr id="7" name="TextBox 6"/>
          <p:cNvSpPr txBox="1"/>
          <p:nvPr/>
        </p:nvSpPr>
        <p:spPr>
          <a:xfrm>
            <a:off x="4704530" y="3282008"/>
            <a:ext cx="2829536" cy="1692771"/>
          </a:xfrm>
          <a:prstGeom prst="rect">
            <a:avLst/>
          </a:prstGeom>
          <a:noFill/>
        </p:spPr>
        <p:txBody>
          <a:bodyPr wrap="square" rtlCol="0">
            <a:spAutoFit/>
          </a:bodyPr>
          <a:lstStyle/>
          <a:p>
            <a:pPr algn="ctr"/>
            <a:r>
              <a:rPr lang="en-US" sz="2000" b="1" spc="200" dirty="0" smtClean="0"/>
              <a:t>C, C++,</a:t>
            </a:r>
          </a:p>
          <a:p>
            <a:pPr algn="ctr"/>
            <a:endParaRPr lang="en-US" sz="800" b="1" spc="200" dirty="0" smtClean="0"/>
          </a:p>
          <a:p>
            <a:pPr algn="ctr"/>
            <a:r>
              <a:rPr lang="en-US" sz="2000" b="1" spc="200" dirty="0" smtClean="0"/>
              <a:t> Python, HTML,</a:t>
            </a:r>
          </a:p>
          <a:p>
            <a:pPr algn="ctr"/>
            <a:endParaRPr lang="en-US" sz="800" b="1" spc="200" dirty="0" smtClean="0"/>
          </a:p>
          <a:p>
            <a:pPr algn="ctr"/>
            <a:r>
              <a:rPr lang="en-US" sz="2000" b="1" spc="200" dirty="0" smtClean="0"/>
              <a:t> CSS, JS, Django,</a:t>
            </a:r>
          </a:p>
          <a:p>
            <a:pPr algn="ctr"/>
            <a:endParaRPr lang="en-US" sz="800" b="1" spc="200" dirty="0"/>
          </a:p>
          <a:p>
            <a:pPr algn="ctr"/>
            <a:r>
              <a:rPr lang="en-US" sz="2000" b="1" spc="200" dirty="0" smtClean="0"/>
              <a:t>MySQL</a:t>
            </a:r>
            <a:endParaRPr lang="en-IN" sz="2000" dirty="0"/>
          </a:p>
        </p:txBody>
      </p:sp>
      <p:sp>
        <p:nvSpPr>
          <p:cNvPr id="9" name="TextBox 8"/>
          <p:cNvSpPr txBox="1"/>
          <p:nvPr/>
        </p:nvSpPr>
        <p:spPr>
          <a:xfrm>
            <a:off x="8724583" y="3282008"/>
            <a:ext cx="2272792" cy="1569660"/>
          </a:xfrm>
          <a:prstGeom prst="rect">
            <a:avLst/>
          </a:prstGeom>
          <a:noFill/>
        </p:spPr>
        <p:txBody>
          <a:bodyPr wrap="square" rtlCol="0">
            <a:spAutoFit/>
          </a:bodyPr>
          <a:lstStyle/>
          <a:p>
            <a:pPr algn="ctr"/>
            <a:r>
              <a:rPr lang="en-US" b="1" spc="200" dirty="0"/>
              <a:t>C, C++,</a:t>
            </a:r>
          </a:p>
          <a:p>
            <a:pPr algn="ctr"/>
            <a:endParaRPr lang="en-US" sz="700" b="1" spc="200" dirty="0"/>
          </a:p>
          <a:p>
            <a:pPr algn="ctr"/>
            <a:r>
              <a:rPr lang="en-US" b="1" spc="200" dirty="0"/>
              <a:t> Python, HTML,</a:t>
            </a:r>
          </a:p>
          <a:p>
            <a:pPr algn="ctr"/>
            <a:endParaRPr lang="en-US" sz="700" b="1" spc="200" dirty="0"/>
          </a:p>
          <a:p>
            <a:pPr algn="ctr"/>
            <a:r>
              <a:rPr lang="en-US" b="1" spc="200" dirty="0"/>
              <a:t> CSS, </a:t>
            </a:r>
            <a:r>
              <a:rPr lang="en-US" b="1" spc="200" dirty="0" smtClean="0"/>
              <a:t>JS, ML,</a:t>
            </a:r>
            <a:endParaRPr lang="en-US" b="1" spc="200" dirty="0"/>
          </a:p>
          <a:p>
            <a:pPr algn="ctr"/>
            <a:endParaRPr lang="en-US" sz="700" b="1" spc="200" dirty="0"/>
          </a:p>
          <a:p>
            <a:pPr algn="ctr"/>
            <a:r>
              <a:rPr lang="en-US" b="1" spc="200" dirty="0"/>
              <a:t>MySQL</a:t>
            </a:r>
            <a:endParaRPr lang="en-IN" dirty="0"/>
          </a:p>
        </p:txBody>
      </p:sp>
      <p:grpSp>
        <p:nvGrpSpPr>
          <p:cNvPr id="69" name="Group 68"/>
          <p:cNvGrpSpPr/>
          <p:nvPr/>
        </p:nvGrpSpPr>
        <p:grpSpPr>
          <a:xfrm rot="2700000">
            <a:off x="9923219" y="5323214"/>
            <a:ext cx="1669584" cy="1621300"/>
            <a:chOff x="2358572" y="1016001"/>
            <a:chExt cx="856342" cy="856342"/>
          </a:xfrm>
          <a:effectLst>
            <a:glow rad="152400">
              <a:schemeClr val="tx1">
                <a:alpha val="10000"/>
              </a:schemeClr>
            </a:glow>
          </a:effectLst>
        </p:grpSpPr>
        <p:cxnSp>
          <p:nvCxnSpPr>
            <p:cNvPr id="70" name="Straight Connector 69"/>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rot="2700000">
            <a:off x="10449923" y="5493784"/>
            <a:ext cx="1280160" cy="1280160"/>
            <a:chOff x="2358572" y="1016001"/>
            <a:chExt cx="856342" cy="856342"/>
          </a:xfrm>
          <a:effectLst>
            <a:glow rad="152400">
              <a:schemeClr val="tx1">
                <a:alpha val="10000"/>
              </a:schemeClr>
            </a:glow>
          </a:effectLst>
        </p:grpSpPr>
        <p:cxnSp>
          <p:nvCxnSpPr>
            <p:cNvPr id="73" name="Straight Connector 72"/>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rot="2700000">
            <a:off x="10891276" y="5663469"/>
            <a:ext cx="914400" cy="914400"/>
            <a:chOff x="2358572" y="1016001"/>
            <a:chExt cx="856342" cy="856342"/>
          </a:xfrm>
          <a:effectLst/>
        </p:grpSpPr>
        <p:cxnSp>
          <p:nvCxnSpPr>
            <p:cNvPr id="76" name="Straight Connector 75"/>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82375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1000" fill="hold"/>
                                        <p:tgtEl>
                                          <p:spTgt spid="72"/>
                                        </p:tgtEl>
                                        <p:attrNameLst>
                                          <p:attrName>ppt_w</p:attrName>
                                        </p:attrNameLst>
                                      </p:cBhvr>
                                      <p:tavLst>
                                        <p:tav tm="0">
                                          <p:val>
                                            <p:fltVal val="0"/>
                                          </p:val>
                                        </p:tav>
                                        <p:tav tm="100000">
                                          <p:val>
                                            <p:strVal val="#ppt_w"/>
                                          </p:val>
                                        </p:tav>
                                      </p:tavLst>
                                    </p:anim>
                                    <p:anim calcmode="lin" valueType="num">
                                      <p:cBhvr>
                                        <p:cTn id="8" dur="1000" fill="hold"/>
                                        <p:tgtEl>
                                          <p:spTgt spid="72"/>
                                        </p:tgtEl>
                                        <p:attrNameLst>
                                          <p:attrName>ppt_h</p:attrName>
                                        </p:attrNameLst>
                                      </p:cBhvr>
                                      <p:tavLst>
                                        <p:tav tm="0">
                                          <p:val>
                                            <p:fltVal val="0"/>
                                          </p:val>
                                        </p:tav>
                                        <p:tav tm="100000">
                                          <p:val>
                                            <p:strVal val="#ppt_h"/>
                                          </p:val>
                                        </p:tav>
                                      </p:tavLst>
                                    </p:anim>
                                    <p:anim calcmode="lin" valueType="num">
                                      <p:cBhvr>
                                        <p:cTn id="9" dur="1000" fill="hold"/>
                                        <p:tgtEl>
                                          <p:spTgt spid="72"/>
                                        </p:tgtEl>
                                        <p:attrNameLst>
                                          <p:attrName>style.rotation</p:attrName>
                                        </p:attrNameLst>
                                      </p:cBhvr>
                                      <p:tavLst>
                                        <p:tav tm="0">
                                          <p:val>
                                            <p:fltVal val="360"/>
                                          </p:val>
                                        </p:tav>
                                        <p:tav tm="100000">
                                          <p:val>
                                            <p:fltVal val="0"/>
                                          </p:val>
                                        </p:tav>
                                      </p:tavLst>
                                    </p:anim>
                                    <p:animEffect transition="in" filter="fade">
                                      <p:cBhvr>
                                        <p:cTn id="10" dur="1000"/>
                                        <p:tgtEl>
                                          <p:spTgt spid="72"/>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75"/>
                                        </p:tgtEl>
                                        <p:attrNameLst>
                                          <p:attrName>style.visibility</p:attrName>
                                        </p:attrNameLst>
                                      </p:cBhvr>
                                      <p:to>
                                        <p:strVal val="visible"/>
                                      </p:to>
                                    </p:set>
                                    <p:anim calcmode="lin" valueType="num">
                                      <p:cBhvr>
                                        <p:cTn id="13" dur="1000" fill="hold"/>
                                        <p:tgtEl>
                                          <p:spTgt spid="75"/>
                                        </p:tgtEl>
                                        <p:attrNameLst>
                                          <p:attrName>ppt_w</p:attrName>
                                        </p:attrNameLst>
                                      </p:cBhvr>
                                      <p:tavLst>
                                        <p:tav tm="0">
                                          <p:val>
                                            <p:fltVal val="0"/>
                                          </p:val>
                                        </p:tav>
                                        <p:tav tm="100000">
                                          <p:val>
                                            <p:strVal val="#ppt_w"/>
                                          </p:val>
                                        </p:tav>
                                      </p:tavLst>
                                    </p:anim>
                                    <p:anim calcmode="lin" valueType="num">
                                      <p:cBhvr>
                                        <p:cTn id="14" dur="1000" fill="hold"/>
                                        <p:tgtEl>
                                          <p:spTgt spid="75"/>
                                        </p:tgtEl>
                                        <p:attrNameLst>
                                          <p:attrName>ppt_h</p:attrName>
                                        </p:attrNameLst>
                                      </p:cBhvr>
                                      <p:tavLst>
                                        <p:tav tm="0">
                                          <p:val>
                                            <p:fltVal val="0"/>
                                          </p:val>
                                        </p:tav>
                                        <p:tav tm="100000">
                                          <p:val>
                                            <p:strVal val="#ppt_h"/>
                                          </p:val>
                                        </p:tav>
                                      </p:tavLst>
                                    </p:anim>
                                    <p:anim calcmode="lin" valueType="num">
                                      <p:cBhvr>
                                        <p:cTn id="15" dur="1000" fill="hold"/>
                                        <p:tgtEl>
                                          <p:spTgt spid="75"/>
                                        </p:tgtEl>
                                        <p:attrNameLst>
                                          <p:attrName>style.rotation</p:attrName>
                                        </p:attrNameLst>
                                      </p:cBhvr>
                                      <p:tavLst>
                                        <p:tav tm="0">
                                          <p:val>
                                            <p:fltVal val="360"/>
                                          </p:val>
                                        </p:tav>
                                        <p:tav tm="100000">
                                          <p:val>
                                            <p:fltVal val="0"/>
                                          </p:val>
                                        </p:tav>
                                      </p:tavLst>
                                    </p:anim>
                                    <p:animEffect transition="in" filter="fade">
                                      <p:cBhvr>
                                        <p:cTn id="16" dur="1000"/>
                                        <p:tgtEl>
                                          <p:spTgt spid="75"/>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69"/>
                                        </p:tgtEl>
                                        <p:attrNameLst>
                                          <p:attrName>style.visibility</p:attrName>
                                        </p:attrNameLst>
                                      </p:cBhvr>
                                      <p:to>
                                        <p:strVal val="visible"/>
                                      </p:to>
                                    </p:set>
                                    <p:anim calcmode="lin" valueType="num">
                                      <p:cBhvr>
                                        <p:cTn id="19" dur="1000" fill="hold"/>
                                        <p:tgtEl>
                                          <p:spTgt spid="69"/>
                                        </p:tgtEl>
                                        <p:attrNameLst>
                                          <p:attrName>ppt_w</p:attrName>
                                        </p:attrNameLst>
                                      </p:cBhvr>
                                      <p:tavLst>
                                        <p:tav tm="0">
                                          <p:val>
                                            <p:fltVal val="0"/>
                                          </p:val>
                                        </p:tav>
                                        <p:tav tm="100000">
                                          <p:val>
                                            <p:strVal val="#ppt_w"/>
                                          </p:val>
                                        </p:tav>
                                      </p:tavLst>
                                    </p:anim>
                                    <p:anim calcmode="lin" valueType="num">
                                      <p:cBhvr>
                                        <p:cTn id="20" dur="1000" fill="hold"/>
                                        <p:tgtEl>
                                          <p:spTgt spid="69"/>
                                        </p:tgtEl>
                                        <p:attrNameLst>
                                          <p:attrName>ppt_h</p:attrName>
                                        </p:attrNameLst>
                                      </p:cBhvr>
                                      <p:tavLst>
                                        <p:tav tm="0">
                                          <p:val>
                                            <p:fltVal val="0"/>
                                          </p:val>
                                        </p:tav>
                                        <p:tav tm="100000">
                                          <p:val>
                                            <p:strVal val="#ppt_h"/>
                                          </p:val>
                                        </p:tav>
                                      </p:tavLst>
                                    </p:anim>
                                    <p:anim calcmode="lin" valueType="num">
                                      <p:cBhvr>
                                        <p:cTn id="21" dur="1000" fill="hold"/>
                                        <p:tgtEl>
                                          <p:spTgt spid="69"/>
                                        </p:tgtEl>
                                        <p:attrNameLst>
                                          <p:attrName>style.rotation</p:attrName>
                                        </p:attrNameLst>
                                      </p:cBhvr>
                                      <p:tavLst>
                                        <p:tav tm="0">
                                          <p:val>
                                            <p:fltVal val="360"/>
                                          </p:val>
                                        </p:tav>
                                        <p:tav tm="100000">
                                          <p:val>
                                            <p:fltVal val="0"/>
                                          </p:val>
                                        </p:tav>
                                      </p:tavLst>
                                    </p:anim>
                                    <p:animEffect transition="in" filter="fade">
                                      <p:cBhvr>
                                        <p:cTn id="22" dur="1000"/>
                                        <p:tgtEl>
                                          <p:spTgt spid="69"/>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1+#ppt_w/2"/>
                                          </p:val>
                                        </p:tav>
                                        <p:tav tm="100000">
                                          <p:val>
                                            <p:strVal val="#ppt_x"/>
                                          </p:val>
                                        </p:tav>
                                      </p:tavLst>
                                    </p:anim>
                                    <p:anim calcmode="lin" valueType="num">
                                      <p:cBhvr additive="base">
                                        <p:cTn id="47" dur="500" fill="hold"/>
                                        <p:tgtEl>
                                          <p:spTgt spid="4"/>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2" grpId="0" animBg="1"/>
      <p:bldP spid="4"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13" name="Rectangle 12"/>
          <p:cNvSpPr/>
          <p:nvPr/>
        </p:nvSpPr>
        <p:spPr>
          <a:xfrm>
            <a:off x="-77638" y="1"/>
            <a:ext cx="12191999" cy="685799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79597" y="1519091"/>
            <a:ext cx="8432799" cy="37623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87172" y="2631284"/>
            <a:ext cx="3062378" cy="1266399"/>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rPr>
              <a:t>Q</a:t>
            </a:r>
            <a:r>
              <a:rPr lang="en-US" sz="7200" dirty="0">
                <a:solidFill>
                  <a:schemeClr val="accent2"/>
                </a:solidFill>
              </a:rPr>
              <a:t>&amp;</a:t>
            </a:r>
            <a:r>
              <a:rPr lang="en-US" sz="7200" dirty="0">
                <a:solidFill>
                  <a:schemeClr val="bg1"/>
                </a:solidFill>
              </a:rPr>
              <a:t>A</a:t>
            </a:r>
            <a:endParaRPr lang="en-US" sz="7200" spc="400" dirty="0">
              <a:latin typeface="Titillium" panose="00000500000000000000" pitchFamily="50" charset="0"/>
            </a:endParaRPr>
          </a:p>
        </p:txBody>
      </p:sp>
      <p:grpSp>
        <p:nvGrpSpPr>
          <p:cNvPr id="12" name="Group 11"/>
          <p:cNvGrpSpPr/>
          <p:nvPr/>
        </p:nvGrpSpPr>
        <p:grpSpPr>
          <a:xfrm rot="2700000">
            <a:off x="9242725" y="846311"/>
            <a:ext cx="1828800" cy="1828800"/>
            <a:chOff x="2358572" y="1016001"/>
            <a:chExt cx="856342" cy="856342"/>
          </a:xfrm>
          <a:effectLst/>
        </p:grpSpPr>
        <p:cxnSp>
          <p:nvCxnSpPr>
            <p:cNvPr id="15" name="Straight Connector 14"/>
            <p:cNvCxnSpPr/>
            <p:nvPr/>
          </p:nvCxnSpPr>
          <p:spPr>
            <a:xfrm flipH="1">
              <a:off x="2786743" y="1016001"/>
              <a:ext cx="0" cy="856342"/>
            </a:xfrm>
            <a:prstGeom prst="line">
              <a:avLst/>
            </a:prstGeom>
            <a:ln w="3175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a:off x="2786743" y="986972"/>
              <a:ext cx="0" cy="856342"/>
            </a:xfrm>
            <a:prstGeom prst="line">
              <a:avLst/>
            </a:prstGeom>
            <a:ln w="3175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rot="2700000">
            <a:off x="9948194" y="813131"/>
            <a:ext cx="914400" cy="914400"/>
            <a:chOff x="2358572" y="1016001"/>
            <a:chExt cx="856342" cy="856342"/>
          </a:xfrm>
          <a:effectLst/>
        </p:grpSpPr>
        <p:cxnSp>
          <p:nvCxnSpPr>
            <p:cNvPr id="25" name="Straight Connector 24"/>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2700000">
            <a:off x="10154474" y="1307316"/>
            <a:ext cx="457200" cy="457200"/>
            <a:chOff x="2358572" y="1016001"/>
            <a:chExt cx="856342" cy="856342"/>
          </a:xfrm>
          <a:effectLst>
            <a:outerShdw blurRad="50800" dist="38100" dir="2700000" algn="tl" rotWithShape="0">
              <a:prstClr val="black">
                <a:alpha val="40000"/>
              </a:prstClr>
            </a:outerShdw>
          </a:effectLst>
        </p:grpSpPr>
        <p:cxnSp>
          <p:nvCxnSpPr>
            <p:cNvPr id="28" name="Straight Connector 27"/>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43566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2" presetClass="entr" presetSubtype="8" fill="hold" nodeType="afterEffect" p14:presetBounceEnd="66667">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14:bounceEnd="66667">
                                          <p:cBhvr additive="base">
                                            <p:cTn id="14" dur="750" fill="hold"/>
                                            <p:tgtEl>
                                              <p:spTgt spid="27"/>
                                            </p:tgtEl>
                                            <p:attrNameLst>
                                              <p:attrName>ppt_x</p:attrName>
                                            </p:attrNameLst>
                                          </p:cBhvr>
                                          <p:tavLst>
                                            <p:tav tm="0">
                                              <p:val>
                                                <p:strVal val="0-#ppt_w/2"/>
                                              </p:val>
                                            </p:tav>
                                            <p:tav tm="100000">
                                              <p:val>
                                                <p:strVal val="#ppt_x"/>
                                              </p:val>
                                            </p:tav>
                                          </p:tavLst>
                                        </p:anim>
                                        <p:anim calcmode="lin" valueType="num" p14:bounceEnd="66667">
                                          <p:cBhvr additive="base">
                                            <p:cTn id="15" dur="750" fill="hold"/>
                                            <p:tgtEl>
                                              <p:spTgt spid="2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66667">
                                      <p:stCondLst>
                                        <p:cond delay="250"/>
                                      </p:stCondLst>
                                      <p:childTnLst>
                                        <p:set>
                                          <p:cBhvr>
                                            <p:cTn id="17" dur="1" fill="hold">
                                              <p:stCondLst>
                                                <p:cond delay="0"/>
                                              </p:stCondLst>
                                            </p:cTn>
                                            <p:tgtEl>
                                              <p:spTgt spid="24"/>
                                            </p:tgtEl>
                                            <p:attrNameLst>
                                              <p:attrName>style.visibility</p:attrName>
                                            </p:attrNameLst>
                                          </p:cBhvr>
                                          <p:to>
                                            <p:strVal val="visible"/>
                                          </p:to>
                                        </p:set>
                                        <p:anim calcmode="lin" valueType="num" p14:bounceEnd="66667">
                                          <p:cBhvr additive="base">
                                            <p:cTn id="18" dur="750" fill="hold"/>
                                            <p:tgtEl>
                                              <p:spTgt spid="24"/>
                                            </p:tgtEl>
                                            <p:attrNameLst>
                                              <p:attrName>ppt_x</p:attrName>
                                            </p:attrNameLst>
                                          </p:cBhvr>
                                          <p:tavLst>
                                            <p:tav tm="0">
                                              <p:val>
                                                <p:strVal val="0-#ppt_w/2"/>
                                              </p:val>
                                            </p:tav>
                                            <p:tav tm="100000">
                                              <p:val>
                                                <p:strVal val="#ppt_x"/>
                                              </p:val>
                                            </p:tav>
                                          </p:tavLst>
                                        </p:anim>
                                        <p:anim calcmode="lin" valueType="num" p14:bounceEnd="66667">
                                          <p:cBhvr additive="base">
                                            <p:cTn id="19"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750" fill="hold"/>
                                            <p:tgtEl>
                                              <p:spTgt spid="27"/>
                                            </p:tgtEl>
                                            <p:attrNameLst>
                                              <p:attrName>ppt_x</p:attrName>
                                            </p:attrNameLst>
                                          </p:cBhvr>
                                          <p:tavLst>
                                            <p:tav tm="0">
                                              <p:val>
                                                <p:strVal val="0-#ppt_w/2"/>
                                              </p:val>
                                            </p:tav>
                                            <p:tav tm="100000">
                                              <p:val>
                                                <p:strVal val="#ppt_x"/>
                                              </p:val>
                                            </p:tav>
                                          </p:tavLst>
                                        </p:anim>
                                        <p:anim calcmode="lin" valueType="num">
                                          <p:cBhvr additive="base">
                                            <p:cTn id="15" dur="750" fill="hold"/>
                                            <p:tgtEl>
                                              <p:spTgt spid="2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750" fill="hold"/>
                                            <p:tgtEl>
                                              <p:spTgt spid="24"/>
                                            </p:tgtEl>
                                            <p:attrNameLst>
                                              <p:attrName>ppt_x</p:attrName>
                                            </p:attrNameLst>
                                          </p:cBhvr>
                                          <p:tavLst>
                                            <p:tav tm="0">
                                              <p:val>
                                                <p:strVal val="0-#ppt_w/2"/>
                                              </p:val>
                                            </p:tav>
                                            <p:tav tm="100000">
                                              <p:val>
                                                <p:strVal val="#ppt_x"/>
                                              </p:val>
                                            </p:tav>
                                          </p:tavLst>
                                        </p:anim>
                                        <p:anim calcmode="lin" valueType="num">
                                          <p:cBhvr additive="base">
                                            <p:cTn id="19"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grpSp>
        <p:nvGrpSpPr>
          <p:cNvPr id="52" name="Group 51"/>
          <p:cNvGrpSpPr/>
          <p:nvPr/>
        </p:nvGrpSpPr>
        <p:grpSpPr>
          <a:xfrm rot="2700000">
            <a:off x="66695" y="50657"/>
            <a:ext cx="2743200" cy="2743200"/>
            <a:chOff x="2358572" y="1016001"/>
            <a:chExt cx="856342" cy="856342"/>
          </a:xfrm>
          <a:effectLst>
            <a:glow rad="152400">
              <a:schemeClr val="tx1">
                <a:alpha val="10000"/>
              </a:schemeClr>
            </a:glow>
          </a:effectLst>
        </p:grpSpPr>
        <p:cxnSp>
          <p:nvCxnSpPr>
            <p:cNvPr id="53" name="Straight Connector 52"/>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1" y="-1"/>
            <a:ext cx="12191999" cy="685799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07142" y="693056"/>
            <a:ext cx="10377714" cy="54718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p:cNvGrpSpPr/>
          <p:nvPr/>
        </p:nvGrpSpPr>
        <p:grpSpPr>
          <a:xfrm>
            <a:off x="3698882" y="2856963"/>
            <a:ext cx="5106655" cy="1623107"/>
            <a:chOff x="386905" y="2604070"/>
            <a:chExt cx="5106655" cy="1623107"/>
          </a:xfrm>
        </p:grpSpPr>
        <p:sp>
          <p:nvSpPr>
            <p:cNvPr id="48" name="TextBox 47"/>
            <p:cNvSpPr txBox="1"/>
            <p:nvPr/>
          </p:nvSpPr>
          <p:spPr>
            <a:xfrm>
              <a:off x="386905" y="2604070"/>
              <a:ext cx="5106655" cy="1107996"/>
            </a:xfrm>
            <a:prstGeom prst="rect">
              <a:avLst/>
            </a:prstGeom>
            <a:noFill/>
          </p:spPr>
          <p:txBody>
            <a:bodyPr wrap="none" rtlCol="0">
              <a:spAutoFit/>
            </a:bodyPr>
            <a:lstStyle/>
            <a:p>
              <a:pPr algn="ctr"/>
              <a:r>
                <a:rPr lang="en-US" sz="6600" dirty="0" smtClean="0">
                  <a:solidFill>
                    <a:schemeClr val="bg1"/>
                  </a:solidFill>
                </a:rPr>
                <a:t>THANK YOU</a:t>
              </a:r>
              <a:endParaRPr lang="en-US" sz="6600" dirty="0">
                <a:solidFill>
                  <a:schemeClr val="bg1"/>
                </a:solidFill>
              </a:endParaRPr>
            </a:p>
          </p:txBody>
        </p:sp>
        <p:sp>
          <p:nvSpPr>
            <p:cNvPr id="50" name="Title 1"/>
            <p:cNvSpPr txBox="1">
              <a:spLocks/>
            </p:cNvSpPr>
            <p:nvPr/>
          </p:nvSpPr>
          <p:spPr>
            <a:xfrm>
              <a:off x="1677598" y="3851124"/>
              <a:ext cx="234753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endParaRPr lang="en-US" sz="1600" spc="400" dirty="0">
                <a:solidFill>
                  <a:schemeClr val="bg1"/>
                </a:solidFill>
                <a:latin typeface="+mj-lt"/>
              </a:endParaRPr>
            </a:p>
          </p:txBody>
        </p:sp>
      </p:grpSp>
      <p:grpSp>
        <p:nvGrpSpPr>
          <p:cNvPr id="64" name="Group 63"/>
          <p:cNvGrpSpPr/>
          <p:nvPr/>
        </p:nvGrpSpPr>
        <p:grpSpPr>
          <a:xfrm rot="2700000">
            <a:off x="589481" y="1127609"/>
            <a:ext cx="1280160" cy="1280160"/>
            <a:chOff x="2358572" y="1016001"/>
            <a:chExt cx="856342" cy="856342"/>
          </a:xfrm>
          <a:effectLst>
            <a:glow rad="152400">
              <a:schemeClr val="tx1">
                <a:alpha val="10000"/>
              </a:schemeClr>
            </a:glow>
          </a:effectLst>
        </p:grpSpPr>
        <p:cxnSp>
          <p:nvCxnSpPr>
            <p:cNvPr id="65" name="Straight Connector 64"/>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rot="2700000">
            <a:off x="1358611" y="898153"/>
            <a:ext cx="914400" cy="914400"/>
            <a:chOff x="2358572" y="1016001"/>
            <a:chExt cx="856342" cy="856342"/>
          </a:xfrm>
          <a:effectLst/>
        </p:grpSpPr>
        <p:cxnSp>
          <p:nvCxnSpPr>
            <p:cNvPr id="68" name="Straight Connector 67"/>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rot="2700000">
            <a:off x="1295493" y="1115794"/>
            <a:ext cx="457200" cy="457200"/>
            <a:chOff x="2358572" y="1016001"/>
            <a:chExt cx="856342" cy="856342"/>
          </a:xfrm>
          <a:effectLst>
            <a:outerShdw blurRad="50800" dist="38100" dir="2700000" algn="tl" rotWithShape="0">
              <a:prstClr val="black">
                <a:alpha val="40000"/>
              </a:prstClr>
            </a:outerShdw>
          </a:effectLst>
        </p:grpSpPr>
        <p:cxnSp>
          <p:nvCxnSpPr>
            <p:cNvPr id="71" name="Straight Connector 70"/>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81864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14:bounceEnd="66667">
                                          <p:cBhvr additive="base">
                                            <p:cTn id="7" dur="75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8"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58464" y="926521"/>
            <a:ext cx="4518289" cy="1846659"/>
          </a:xfrm>
          <a:prstGeom prst="rect">
            <a:avLst/>
          </a:prstGeom>
          <a:noFill/>
        </p:spPr>
        <p:txBody>
          <a:bodyPr wrap="square" rtlCol="0">
            <a:spAutoFit/>
          </a:bodyPr>
          <a:lstStyle/>
          <a:p>
            <a:pPr>
              <a:spcAft>
                <a:spcPts val="1200"/>
              </a:spcAft>
            </a:pPr>
            <a:r>
              <a:rPr lang="en-US" sz="5200" b="1" dirty="0">
                <a:solidFill>
                  <a:schemeClr val="bg1"/>
                </a:solidFill>
              </a:rPr>
              <a:t>PROJECT</a:t>
            </a:r>
            <a:r>
              <a:rPr lang="en-US" sz="5200" b="1" dirty="0">
                <a:solidFill>
                  <a:schemeClr val="accent2"/>
                </a:solidFill>
              </a:rPr>
              <a:t> </a:t>
            </a:r>
            <a:endParaRPr lang="en-US" sz="5200" b="1" dirty="0" smtClean="0">
              <a:solidFill>
                <a:schemeClr val="accent2"/>
              </a:solidFill>
            </a:endParaRPr>
          </a:p>
          <a:p>
            <a:pPr>
              <a:spcAft>
                <a:spcPts val="1200"/>
              </a:spcAft>
            </a:pPr>
            <a:r>
              <a:rPr lang="en-US" sz="5200" b="1" dirty="0" smtClean="0">
                <a:solidFill>
                  <a:schemeClr val="accent2"/>
                </a:solidFill>
              </a:rPr>
              <a:t>IDEA</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6985890" y="1623011"/>
            <a:ext cx="4684144" cy="3262432"/>
          </a:xfrm>
          <a:prstGeom prst="rect">
            <a:avLst/>
          </a:prstGeom>
          <a:noFill/>
        </p:spPr>
        <p:txBody>
          <a:bodyPr wrap="square" rtlCol="0">
            <a:spAutoFit/>
          </a:bodyPr>
          <a:lstStyle/>
          <a:p>
            <a:pPr algn="ctr"/>
            <a:r>
              <a:rPr lang="en-US" sz="2800" b="1" dirty="0" smtClean="0"/>
              <a:t>How will it work?</a:t>
            </a:r>
          </a:p>
          <a:p>
            <a:pPr algn="ctr"/>
            <a:endParaRPr lang="en-US" dirty="0"/>
          </a:p>
          <a:p>
            <a:pPr algn="ctr"/>
            <a:r>
              <a:rPr lang="en-US" sz="2000" dirty="0" smtClean="0">
                <a:solidFill>
                  <a:schemeClr val="accent2"/>
                </a:solidFill>
              </a:rPr>
              <a:t>If a person wants to operate google meet by voice first they need to install our  extension/ application in their chrome browser or system.</a:t>
            </a:r>
          </a:p>
          <a:p>
            <a:pPr algn="ctr"/>
            <a:endParaRPr lang="en-US" sz="2000" dirty="0">
              <a:solidFill>
                <a:schemeClr val="accent2"/>
              </a:solidFill>
            </a:endParaRPr>
          </a:p>
          <a:p>
            <a:pPr algn="ctr"/>
            <a:r>
              <a:rPr lang="en-US" sz="2000" dirty="0" smtClean="0">
                <a:solidFill>
                  <a:schemeClr val="accent2"/>
                </a:solidFill>
              </a:rPr>
              <a:t>Then for using its features by voice command there are some keywords they need to use.</a:t>
            </a:r>
            <a:endParaRPr lang="en-IN" sz="2000" dirty="0">
              <a:solidFill>
                <a:schemeClr val="accent2"/>
              </a:solidFill>
            </a:endParaRPr>
          </a:p>
        </p:txBody>
      </p:sp>
    </p:spTree>
    <p:extLst>
      <p:ext uri="{BB962C8B-B14F-4D97-AF65-F5344CB8AC3E}">
        <p14:creationId xmlns:p14="http://schemas.microsoft.com/office/powerpoint/2010/main" val="422552692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75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wipe(left)">
                                      <p:cBhvr>
                                        <p:cTn id="42" dur="750"/>
                                        <p:tgtEl>
                                          <p:spTgt spid="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wipe(left)">
                                      <p:cBhvr>
                                        <p:cTn id="47" dur="7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4439491"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41929" y="909782"/>
            <a:ext cx="4518289" cy="892552"/>
          </a:xfrm>
          <a:prstGeom prst="rect">
            <a:avLst/>
          </a:prstGeom>
          <a:noFill/>
        </p:spPr>
        <p:txBody>
          <a:bodyPr wrap="square" rtlCol="0">
            <a:spAutoFit/>
          </a:bodyPr>
          <a:lstStyle/>
          <a:p>
            <a:pPr>
              <a:spcAft>
                <a:spcPts val="1200"/>
              </a:spcAft>
            </a:pPr>
            <a:r>
              <a:rPr lang="en-US" sz="5200" b="1" dirty="0" smtClean="0">
                <a:solidFill>
                  <a:schemeClr val="bg1"/>
                </a:solidFill>
              </a:rPr>
              <a:t>ABST</a:t>
            </a:r>
            <a:r>
              <a:rPr lang="en-US" sz="5200" b="1" dirty="0" smtClean="0">
                <a:solidFill>
                  <a:schemeClr val="accent2"/>
                </a:solidFill>
              </a:rPr>
              <a:t>RACT</a:t>
            </a:r>
            <a:endParaRPr lang="en-US" sz="5200" b="1" dirty="0">
              <a:solidFill>
                <a:schemeClr val="accent2"/>
              </a:solidFill>
            </a:endParaRPr>
          </a:p>
        </p:txBody>
      </p:sp>
      <p:grpSp>
        <p:nvGrpSpPr>
          <p:cNvPr id="5" name="Group 4"/>
          <p:cNvGrpSpPr/>
          <p:nvPr/>
        </p:nvGrpSpPr>
        <p:grpSpPr>
          <a:xfrm rot="2700000">
            <a:off x="2655778" y="219114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3880084" y="326601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3658132" y="167851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4467800" y="2191121"/>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6102755" y="1218413"/>
            <a:ext cx="5327848" cy="4401205"/>
          </a:xfrm>
          <a:prstGeom prst="rect">
            <a:avLst/>
          </a:prstGeom>
        </p:spPr>
        <p:txBody>
          <a:bodyPr wrap="square">
            <a:spAutoFit/>
          </a:bodyPr>
          <a:lstStyle/>
          <a:p>
            <a:r>
              <a:rPr lang="en-US" sz="2000" dirty="0">
                <a:solidFill>
                  <a:schemeClr val="accent2"/>
                </a:solidFill>
              </a:rPr>
              <a:t>As in new age where everyone is using online tools for e-education, there are many students who are handicapped and are facing difficulties as they are depended on someone else to control their online platform.</a:t>
            </a:r>
          </a:p>
          <a:p>
            <a:endParaRPr lang="en-IN" sz="2000" dirty="0">
              <a:solidFill>
                <a:schemeClr val="accent2"/>
              </a:solidFill>
            </a:endParaRPr>
          </a:p>
          <a:p>
            <a:r>
              <a:rPr lang="en-US" sz="2000" dirty="0">
                <a:solidFill>
                  <a:schemeClr val="accent2"/>
                </a:solidFill>
              </a:rPr>
              <a:t>With the help of this project we will try to help handicapped to use google meet without any external aid. While using this extension which we are creating any user can use basic functions like turning mic or video camera on/off, writing in chat box and even leave meeting just by commanding through voice to their PC. </a:t>
            </a:r>
            <a:endParaRPr lang="en-IN" sz="2000" dirty="0">
              <a:solidFill>
                <a:schemeClr val="accent2"/>
              </a:solidFill>
            </a:endParaRPr>
          </a:p>
          <a:p>
            <a:endParaRPr lang="en-US" sz="2000" dirty="0">
              <a:solidFill>
                <a:schemeClr val="accent2"/>
              </a:solidFill>
            </a:endParaRPr>
          </a:p>
        </p:txBody>
      </p:sp>
    </p:spTree>
    <p:extLst>
      <p:ext uri="{BB962C8B-B14F-4D97-AF65-F5344CB8AC3E}">
        <p14:creationId xmlns:p14="http://schemas.microsoft.com/office/powerpoint/2010/main" val="396789847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58464" y="926521"/>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FEATURES OF </a:t>
            </a:r>
          </a:p>
          <a:p>
            <a:pPr>
              <a:spcAft>
                <a:spcPts val="1200"/>
              </a:spcAft>
            </a:pPr>
            <a:r>
              <a:rPr lang="en-US" sz="5200" b="1" dirty="0" smtClean="0">
                <a:solidFill>
                  <a:schemeClr val="accent2"/>
                </a:solidFill>
              </a:rPr>
              <a:t>PROJECT</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2021" y="4314952"/>
            <a:ext cx="1328263" cy="1382314"/>
          </a:xfrm>
          <a:prstGeom prst="rect">
            <a:avLst/>
          </a:prstGeom>
          <a:ln>
            <a:solidFill>
              <a:schemeClr val="bg1"/>
            </a:solidFill>
          </a:ln>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940" y="2597183"/>
            <a:ext cx="1331344" cy="998508"/>
          </a:xfrm>
          <a:prstGeom prst="rect">
            <a:avLst/>
          </a:prstGeom>
        </p:spPr>
      </p:pic>
      <p:pic>
        <p:nvPicPr>
          <p:cNvPr id="1030" name="Picture 6" descr="Mute icon by Yeasin Arafat on Dribbble"/>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2021" y="855627"/>
            <a:ext cx="1328263" cy="10166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14499" y="855627"/>
            <a:ext cx="3467472" cy="1015663"/>
          </a:xfrm>
          <a:prstGeom prst="rect">
            <a:avLst/>
          </a:prstGeom>
          <a:noFill/>
        </p:spPr>
        <p:txBody>
          <a:bodyPr wrap="square" rtlCol="0">
            <a:spAutoFit/>
          </a:bodyPr>
          <a:lstStyle/>
          <a:p>
            <a:pPr marL="342900" indent="-342900">
              <a:buSzPct val="100000"/>
              <a:buFont typeface="Wingdings" panose="05000000000000000000" pitchFamily="2" charset="2"/>
              <a:buChar char="q"/>
            </a:pPr>
            <a:r>
              <a:rPr lang="en-US" sz="2000" dirty="0" smtClean="0">
                <a:solidFill>
                  <a:schemeClr val="accent2"/>
                </a:solidFill>
              </a:rPr>
              <a:t>To begin with one can mute or unmute mic using voice command.</a:t>
            </a:r>
            <a:endParaRPr lang="en-IN" sz="2000" dirty="0">
              <a:solidFill>
                <a:schemeClr val="accent2"/>
              </a:solidFill>
            </a:endParaRPr>
          </a:p>
        </p:txBody>
      </p:sp>
      <p:sp>
        <p:nvSpPr>
          <p:cNvPr id="12" name="TextBox 11"/>
          <p:cNvSpPr txBox="1"/>
          <p:nvPr/>
        </p:nvSpPr>
        <p:spPr>
          <a:xfrm>
            <a:off x="6708425" y="2588606"/>
            <a:ext cx="3305018"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smtClean="0">
                <a:solidFill>
                  <a:schemeClr val="accent2"/>
                </a:solidFill>
              </a:rPr>
              <a:t>In addition to this, they can also turn on or off their video by voice command.</a:t>
            </a:r>
            <a:endParaRPr lang="en-IN" sz="2000" dirty="0">
              <a:solidFill>
                <a:schemeClr val="accent2"/>
              </a:solidFill>
            </a:endParaRPr>
          </a:p>
        </p:txBody>
      </p:sp>
      <p:sp>
        <p:nvSpPr>
          <p:cNvPr id="13" name="TextBox 12"/>
          <p:cNvSpPr txBox="1"/>
          <p:nvPr/>
        </p:nvSpPr>
        <p:spPr>
          <a:xfrm>
            <a:off x="6708425" y="4321585"/>
            <a:ext cx="3467472" cy="1323439"/>
          </a:xfrm>
          <a:prstGeom prst="rect">
            <a:avLst/>
          </a:prstGeom>
          <a:noFill/>
        </p:spPr>
        <p:txBody>
          <a:bodyPr wrap="square" rtlCol="0">
            <a:spAutoFit/>
          </a:bodyPr>
          <a:lstStyle/>
          <a:p>
            <a:pPr marL="285750" indent="-285750">
              <a:buFont typeface="Wingdings" panose="05000000000000000000" pitchFamily="2" charset="2"/>
              <a:buChar char="q"/>
            </a:pPr>
            <a:r>
              <a:rPr lang="en-US" sz="2000" dirty="0" smtClean="0">
                <a:solidFill>
                  <a:schemeClr val="accent2"/>
                </a:solidFill>
              </a:rPr>
              <a:t>Furthermore, they can open chatbox and write message in it by using voice command.</a:t>
            </a:r>
            <a:endParaRPr lang="en-IN" sz="2000" dirty="0">
              <a:solidFill>
                <a:schemeClr val="accent2"/>
              </a:solidFill>
            </a:endParaRPr>
          </a:p>
        </p:txBody>
      </p:sp>
    </p:spTree>
    <p:extLst>
      <p:ext uri="{BB962C8B-B14F-4D97-AF65-F5344CB8AC3E}">
        <p14:creationId xmlns:p14="http://schemas.microsoft.com/office/powerpoint/2010/main" val="208736929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left)">
                                      <p:cBhvr>
                                        <p:cTn id="37" dur="500"/>
                                        <p:tgtEl>
                                          <p:spTgt spid="10">
                                            <p:txEl>
                                              <p:pRg st="0" end="0"/>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wipe(left)">
                                      <p:cBhvr>
                                        <p:cTn id="40" dur="500"/>
                                        <p:tgtEl>
                                          <p:spTgt spid="10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par>
                                <p:cTn id="54" presetID="22" presetClass="entr" presetSubtype="8"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uild="p"/>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58464" y="926521"/>
            <a:ext cx="4518289" cy="1846659"/>
          </a:xfrm>
          <a:prstGeom prst="rect">
            <a:avLst/>
          </a:prstGeom>
          <a:noFill/>
        </p:spPr>
        <p:txBody>
          <a:bodyPr wrap="square" rtlCol="0">
            <a:spAutoFit/>
          </a:bodyPr>
          <a:lstStyle/>
          <a:p>
            <a:pPr>
              <a:spcAft>
                <a:spcPts val="1200"/>
              </a:spcAft>
            </a:pPr>
            <a:r>
              <a:rPr lang="en-US" sz="5200" b="1" dirty="0" smtClean="0">
                <a:solidFill>
                  <a:schemeClr val="bg1"/>
                </a:solidFill>
              </a:rPr>
              <a:t>PROJECT </a:t>
            </a:r>
          </a:p>
          <a:p>
            <a:pPr>
              <a:spcAft>
                <a:spcPts val="1200"/>
              </a:spcAft>
            </a:pPr>
            <a:r>
              <a:rPr lang="en-US" sz="5200" b="1" dirty="0" smtClean="0">
                <a:solidFill>
                  <a:schemeClr val="accent2"/>
                </a:solidFill>
              </a:rPr>
              <a:t>CATEGORY </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557605" y="1488291"/>
            <a:ext cx="3259020" cy="1077218"/>
          </a:xfrm>
          <a:prstGeom prst="rect">
            <a:avLst/>
          </a:prstGeom>
          <a:noFill/>
        </p:spPr>
        <p:txBody>
          <a:bodyPr wrap="square" rtlCol="0">
            <a:spAutoFit/>
          </a:bodyPr>
          <a:lstStyle/>
          <a:p>
            <a:r>
              <a:rPr lang="en-US" sz="3200" b="1" spc="400">
                <a:solidFill>
                  <a:schemeClr val="accent2"/>
                </a:solidFill>
              </a:rPr>
              <a:t>Browser Extension</a:t>
            </a:r>
            <a:endParaRPr lang="en-US" sz="3200" b="1" spc="400" dirty="0" smtClean="0">
              <a:solidFill>
                <a:schemeClr val="accent2"/>
              </a:solidFill>
            </a:endParaRPr>
          </a:p>
        </p:txBody>
      </p:sp>
      <p:sp>
        <p:nvSpPr>
          <p:cNvPr id="30" name="Rectangle 29"/>
          <p:cNvSpPr/>
          <p:nvPr/>
        </p:nvSpPr>
        <p:spPr>
          <a:xfrm>
            <a:off x="6629232" y="2998180"/>
            <a:ext cx="3039292" cy="2062103"/>
          </a:xfrm>
          <a:prstGeom prst="rect">
            <a:avLst/>
          </a:prstGeom>
        </p:spPr>
        <p:txBody>
          <a:bodyPr wrap="square">
            <a:spAutoFit/>
          </a:bodyPr>
          <a:lstStyle/>
          <a:p>
            <a:r>
              <a:rPr lang="en-US" sz="3200" b="1" spc="400" dirty="0" smtClean="0">
                <a:solidFill>
                  <a:schemeClr val="accent2"/>
                </a:solidFill>
              </a:rPr>
              <a:t>Or</a:t>
            </a:r>
          </a:p>
          <a:p>
            <a:endParaRPr lang="en-US" sz="3200" b="1" spc="400" dirty="0">
              <a:solidFill>
                <a:schemeClr val="accent2"/>
              </a:solidFill>
            </a:endParaRPr>
          </a:p>
          <a:p>
            <a:r>
              <a:rPr lang="en-US" sz="3200" b="1" spc="400" dirty="0" smtClean="0">
                <a:solidFill>
                  <a:schemeClr val="accent2"/>
                </a:solidFill>
              </a:rPr>
              <a:t>Web </a:t>
            </a:r>
            <a:r>
              <a:rPr lang="en-US" sz="3200" b="1" spc="400" dirty="0">
                <a:solidFill>
                  <a:schemeClr val="accent2"/>
                </a:solidFill>
              </a:rPr>
              <a:t>application</a:t>
            </a:r>
          </a:p>
        </p:txBody>
      </p:sp>
      <p:pic>
        <p:nvPicPr>
          <p:cNvPr id="31" name="Picture 10" descr="Add-on, browser, extensions, internet, line, network, thin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152" y="1293584"/>
            <a:ext cx="1746205" cy="17462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Web Applications GIFs | Gfyca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1463" y="3815206"/>
            <a:ext cx="1767188" cy="113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9269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750"/>
                                        <p:tgtEl>
                                          <p:spTgt spid="28"/>
                                        </p:tgtEl>
                                      </p:cBhvr>
                                    </p:animEffect>
                                  </p:childTnLst>
                                </p:cTn>
                              </p:par>
                              <p:par>
                                <p:cTn id="38" presetID="22" presetClass="entr" presetSubtype="8"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75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750"/>
                                        <p:tgtEl>
                                          <p:spTgt spid="30"/>
                                        </p:tgtEl>
                                      </p:cBhvr>
                                    </p:animEffect>
                                  </p:childTnLst>
                                </p:cTn>
                              </p:par>
                              <p:par>
                                <p:cTn id="46" presetID="22" presetClass="entr" presetSubtype="8" fill="hold" nodeType="withEffect">
                                  <p:stCondLst>
                                    <p:cond delay="0"/>
                                  </p:stCondLst>
                                  <p:childTnLst>
                                    <p:set>
                                      <p:cBhvr>
                                        <p:cTn id="47" dur="1" fill="hold">
                                          <p:stCondLst>
                                            <p:cond delay="0"/>
                                          </p:stCondLst>
                                        </p:cTn>
                                        <p:tgtEl>
                                          <p:spTgt spid="1026"/>
                                        </p:tgtEl>
                                        <p:attrNameLst>
                                          <p:attrName>style.visibility</p:attrName>
                                        </p:attrNameLst>
                                      </p:cBhvr>
                                      <p:to>
                                        <p:strVal val="visible"/>
                                      </p:to>
                                    </p:set>
                                    <p:animEffect transition="in" filter="wipe(left)">
                                      <p:cBhvr>
                                        <p:cTn id="48"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58464" y="926521"/>
            <a:ext cx="4518289" cy="1692771"/>
          </a:xfrm>
          <a:prstGeom prst="rect">
            <a:avLst/>
          </a:prstGeom>
          <a:noFill/>
        </p:spPr>
        <p:txBody>
          <a:bodyPr wrap="square" rtlCol="0">
            <a:spAutoFit/>
          </a:bodyPr>
          <a:lstStyle/>
          <a:p>
            <a:pPr>
              <a:spcAft>
                <a:spcPts val="1200"/>
              </a:spcAft>
            </a:pPr>
            <a:r>
              <a:rPr lang="en-US" sz="5200" b="1" dirty="0" smtClean="0">
                <a:solidFill>
                  <a:schemeClr val="bg1"/>
                </a:solidFill>
              </a:rPr>
              <a:t>PROJECT </a:t>
            </a:r>
            <a:r>
              <a:rPr lang="en-US" sz="5200" b="1" dirty="0" smtClean="0">
                <a:solidFill>
                  <a:schemeClr val="accent2"/>
                </a:solidFill>
              </a:rPr>
              <a:t>OBJECTIVE</a:t>
            </a:r>
            <a:endParaRPr lang="en-US" sz="52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7181335" y="2262162"/>
            <a:ext cx="3881887" cy="1815882"/>
          </a:xfrm>
          <a:prstGeom prst="rect">
            <a:avLst/>
          </a:prstGeom>
          <a:noFill/>
        </p:spPr>
        <p:txBody>
          <a:bodyPr wrap="square" rtlCol="0">
            <a:spAutoFit/>
          </a:bodyPr>
          <a:lstStyle/>
          <a:p>
            <a:pPr algn="ctr"/>
            <a:r>
              <a:rPr lang="en-US" sz="2800" dirty="0" smtClean="0">
                <a:solidFill>
                  <a:schemeClr val="accent2"/>
                </a:solidFill>
              </a:rPr>
              <a:t>This extension/ utility will control </a:t>
            </a:r>
          </a:p>
          <a:p>
            <a:pPr algn="ctr"/>
            <a:r>
              <a:rPr lang="en-US" sz="2800" dirty="0" smtClean="0">
                <a:solidFill>
                  <a:schemeClr val="accent2"/>
                </a:solidFill>
              </a:rPr>
              <a:t>google meet by voice commands.</a:t>
            </a:r>
            <a:endParaRPr lang="en-IN" sz="2800" dirty="0">
              <a:solidFill>
                <a:schemeClr val="accent2"/>
              </a:solidFill>
            </a:endParaRPr>
          </a:p>
        </p:txBody>
      </p:sp>
    </p:spTree>
    <p:extLst>
      <p:ext uri="{BB962C8B-B14F-4D97-AF65-F5344CB8AC3E}">
        <p14:creationId xmlns:p14="http://schemas.microsoft.com/office/powerpoint/2010/main" val="255825595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11836" y="768322"/>
            <a:ext cx="4518289" cy="2139047"/>
          </a:xfrm>
          <a:prstGeom prst="rect">
            <a:avLst/>
          </a:prstGeom>
          <a:noFill/>
        </p:spPr>
        <p:txBody>
          <a:bodyPr wrap="square" rtlCol="0">
            <a:spAutoFit/>
          </a:bodyPr>
          <a:lstStyle/>
          <a:p>
            <a:pPr>
              <a:spcAft>
                <a:spcPts val="1200"/>
              </a:spcAft>
            </a:pPr>
            <a:r>
              <a:rPr lang="en-US" sz="4950" b="1" dirty="0" smtClean="0">
                <a:solidFill>
                  <a:schemeClr val="bg1"/>
                </a:solidFill>
              </a:rPr>
              <a:t>PROJECT </a:t>
            </a:r>
            <a:r>
              <a:rPr lang="en-US" sz="4950" b="1" dirty="0" smtClean="0">
                <a:solidFill>
                  <a:schemeClr val="accent2"/>
                </a:solidFill>
              </a:rPr>
              <a:t>REQUIREMENTS</a:t>
            </a:r>
          </a:p>
          <a:p>
            <a:pPr>
              <a:spcAft>
                <a:spcPts val="1200"/>
              </a:spcAft>
            </a:pPr>
            <a:r>
              <a:rPr lang="en-US" sz="2400" b="1" dirty="0" smtClean="0">
                <a:solidFill>
                  <a:schemeClr val="accent2"/>
                </a:solidFill>
              </a:rPr>
              <a:t>(HARDWARE)</a:t>
            </a:r>
            <a:endParaRPr lang="en-US" sz="24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7034345" y="1672273"/>
            <a:ext cx="4648024" cy="2708434"/>
          </a:xfrm>
          <a:prstGeom prst="rect">
            <a:avLst/>
          </a:prstGeom>
          <a:noFill/>
        </p:spPr>
        <p:txBody>
          <a:bodyPr wrap="square" rtlCol="0">
            <a:spAutoFit/>
          </a:bodyPr>
          <a:lstStyle/>
          <a:p>
            <a:pPr marL="342900" indent="-342900">
              <a:buFont typeface="+mj-lt"/>
              <a:buAutoNum type="arabicPeriod"/>
            </a:pPr>
            <a:r>
              <a:rPr lang="en-US" sz="2800" dirty="0" smtClean="0">
                <a:solidFill>
                  <a:schemeClr val="accent2"/>
                </a:solidFill>
              </a:rPr>
              <a:t>Laptop/computer</a:t>
            </a:r>
          </a:p>
          <a:p>
            <a:pPr marL="342900" indent="-342900">
              <a:buFont typeface="+mj-lt"/>
              <a:buAutoNum type="arabicPeriod"/>
            </a:pPr>
            <a:endParaRPr lang="en-US" sz="1000" dirty="0">
              <a:solidFill>
                <a:schemeClr val="accent2"/>
              </a:solidFill>
            </a:endParaRPr>
          </a:p>
          <a:p>
            <a:pPr marL="342900" indent="-342900">
              <a:buFont typeface="+mj-lt"/>
              <a:buAutoNum type="arabicPeriod"/>
            </a:pPr>
            <a:r>
              <a:rPr lang="en-US" sz="2800" dirty="0">
                <a:solidFill>
                  <a:schemeClr val="accent2"/>
                </a:solidFill>
              </a:rPr>
              <a:t>2 GB RAM </a:t>
            </a:r>
            <a:r>
              <a:rPr lang="en-US" dirty="0">
                <a:solidFill>
                  <a:schemeClr val="accent2"/>
                </a:solidFill>
              </a:rPr>
              <a:t>(Min </a:t>
            </a:r>
            <a:r>
              <a:rPr lang="en-US" dirty="0" smtClean="0">
                <a:solidFill>
                  <a:schemeClr val="accent2"/>
                </a:solidFill>
              </a:rPr>
              <a:t>recommended)</a:t>
            </a:r>
          </a:p>
          <a:p>
            <a:pPr marL="342900" indent="-342900">
              <a:buFont typeface="+mj-lt"/>
              <a:buAutoNum type="arabicPeriod"/>
            </a:pPr>
            <a:endParaRPr lang="en-US" sz="1000" dirty="0">
              <a:solidFill>
                <a:schemeClr val="accent2"/>
              </a:solidFill>
            </a:endParaRPr>
          </a:p>
          <a:p>
            <a:pPr marL="342900" indent="-342900">
              <a:buFont typeface="+mj-lt"/>
              <a:buAutoNum type="arabicPeriod"/>
            </a:pPr>
            <a:r>
              <a:rPr lang="en-US" sz="2800" dirty="0">
                <a:solidFill>
                  <a:schemeClr val="accent2"/>
                </a:solidFill>
              </a:rPr>
              <a:t>Hard </a:t>
            </a:r>
            <a:r>
              <a:rPr lang="en-US" sz="2800" dirty="0" smtClean="0">
                <a:solidFill>
                  <a:schemeClr val="accent2"/>
                </a:solidFill>
              </a:rPr>
              <a:t>disk drive/ Solid </a:t>
            </a:r>
            <a:r>
              <a:rPr lang="en-US" sz="2800" dirty="0">
                <a:solidFill>
                  <a:schemeClr val="accent2"/>
                </a:solidFill>
              </a:rPr>
              <a:t>state drive </a:t>
            </a:r>
            <a:r>
              <a:rPr lang="en-US" sz="1600" dirty="0">
                <a:solidFill>
                  <a:schemeClr val="accent2"/>
                </a:solidFill>
              </a:rPr>
              <a:t>(min 50 </a:t>
            </a:r>
            <a:r>
              <a:rPr lang="en-US" sz="1600" dirty="0" smtClean="0">
                <a:solidFill>
                  <a:schemeClr val="accent2"/>
                </a:solidFill>
              </a:rPr>
              <a:t>MB space required)</a:t>
            </a:r>
            <a:endParaRPr lang="en-US" sz="2800" dirty="0" smtClean="0">
              <a:solidFill>
                <a:schemeClr val="accent2"/>
              </a:solidFill>
            </a:endParaRPr>
          </a:p>
          <a:p>
            <a:pPr marL="342900" indent="-342900">
              <a:buFont typeface="+mj-lt"/>
              <a:buAutoNum type="arabicPeriod"/>
            </a:pPr>
            <a:endParaRPr lang="en-US" sz="1000" dirty="0">
              <a:solidFill>
                <a:schemeClr val="accent2"/>
              </a:solidFill>
            </a:endParaRPr>
          </a:p>
          <a:p>
            <a:pPr marL="342900" indent="-342900">
              <a:buFont typeface="+mj-lt"/>
              <a:buAutoNum type="arabicPeriod"/>
            </a:pPr>
            <a:r>
              <a:rPr lang="en-US" sz="2800" dirty="0" smtClean="0">
                <a:solidFill>
                  <a:schemeClr val="accent2"/>
                </a:solidFill>
              </a:rPr>
              <a:t>Microphone</a:t>
            </a:r>
          </a:p>
        </p:txBody>
      </p:sp>
    </p:spTree>
    <p:extLst>
      <p:ext uri="{BB962C8B-B14F-4D97-AF65-F5344CB8AC3E}">
        <p14:creationId xmlns:p14="http://schemas.microsoft.com/office/powerpoint/2010/main" val="1797208217"/>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25" y="0"/>
            <a:ext cx="5195594"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11836" y="768322"/>
            <a:ext cx="4518289" cy="2139047"/>
          </a:xfrm>
          <a:prstGeom prst="rect">
            <a:avLst/>
          </a:prstGeom>
          <a:noFill/>
        </p:spPr>
        <p:txBody>
          <a:bodyPr wrap="square" rtlCol="0">
            <a:spAutoFit/>
          </a:bodyPr>
          <a:lstStyle/>
          <a:p>
            <a:pPr>
              <a:spcAft>
                <a:spcPts val="1200"/>
              </a:spcAft>
            </a:pPr>
            <a:r>
              <a:rPr lang="en-US" sz="4950" b="1" dirty="0" smtClean="0">
                <a:solidFill>
                  <a:schemeClr val="bg1"/>
                </a:solidFill>
              </a:rPr>
              <a:t>PROJECT </a:t>
            </a:r>
            <a:r>
              <a:rPr lang="en-US" sz="4950" b="1" dirty="0" smtClean="0">
                <a:solidFill>
                  <a:schemeClr val="accent2"/>
                </a:solidFill>
              </a:rPr>
              <a:t>REQUIREMENTS</a:t>
            </a:r>
          </a:p>
          <a:p>
            <a:pPr>
              <a:spcAft>
                <a:spcPts val="1200"/>
              </a:spcAft>
            </a:pPr>
            <a:r>
              <a:rPr lang="en-US" sz="2400" b="1" dirty="0" smtClean="0">
                <a:solidFill>
                  <a:schemeClr val="accent2"/>
                </a:solidFill>
              </a:rPr>
              <a:t>(SOFTWARE)</a:t>
            </a:r>
            <a:endParaRPr lang="en-US" sz="2400" b="1" dirty="0">
              <a:solidFill>
                <a:schemeClr val="accent2"/>
              </a:solidFill>
            </a:endParaRPr>
          </a:p>
        </p:txBody>
      </p:sp>
      <p:grpSp>
        <p:nvGrpSpPr>
          <p:cNvPr id="5" name="Group 4"/>
          <p:cNvGrpSpPr/>
          <p:nvPr/>
        </p:nvGrpSpPr>
        <p:grpSpPr>
          <a:xfrm rot="2700000">
            <a:off x="3524953" y="2039239"/>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262183" y="6353246"/>
            <a:ext cx="184730" cy="261610"/>
          </a:xfrm>
          <a:prstGeom prst="rect">
            <a:avLst/>
          </a:prstGeom>
          <a:noFill/>
        </p:spPr>
        <p:txBody>
          <a:bodyPr wrap="none" rtlCol="0">
            <a:spAutoFit/>
          </a:bodyPr>
          <a:lstStyle/>
          <a:p>
            <a:pPr algn="ctr"/>
            <a:endParaRPr lang="en-US" sz="1100" spc="400" dirty="0">
              <a:solidFill>
                <a:schemeClr val="bg1"/>
              </a:solidFill>
              <a:latin typeface="+mj-lt"/>
            </a:endParaRPr>
          </a:p>
        </p:txBody>
      </p:sp>
      <p:grpSp>
        <p:nvGrpSpPr>
          <p:cNvPr id="22" name="Group 21"/>
          <p:cNvGrpSpPr/>
          <p:nvPr/>
        </p:nvGrpSpPr>
        <p:grpSpPr>
          <a:xfrm rot="2700000">
            <a:off x="4749259" y="3114107"/>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4527307" y="1526607"/>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5336975" y="2039214"/>
            <a:ext cx="914400" cy="914400"/>
            <a:chOff x="2358572" y="1016001"/>
            <a:chExt cx="856342" cy="856342"/>
          </a:xfrm>
          <a:effectLst/>
        </p:grpSpPr>
        <p:cxnSp>
          <p:nvCxnSpPr>
            <p:cNvPr id="20" name="Straight Connector 19"/>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7032141" y="2136001"/>
            <a:ext cx="4683609" cy="1938992"/>
          </a:xfrm>
          <a:prstGeom prst="rect">
            <a:avLst/>
          </a:prstGeom>
          <a:noFill/>
        </p:spPr>
        <p:txBody>
          <a:bodyPr wrap="square" rtlCol="0">
            <a:spAutoFit/>
          </a:bodyPr>
          <a:lstStyle/>
          <a:p>
            <a:pPr marL="342900" indent="-342900">
              <a:buFont typeface="+mj-lt"/>
              <a:buAutoNum type="arabicPeriod"/>
            </a:pPr>
            <a:r>
              <a:rPr lang="en-US" sz="2800" dirty="0" smtClean="0">
                <a:solidFill>
                  <a:schemeClr val="accent2"/>
                </a:solidFill>
              </a:rPr>
              <a:t>Python interpreter </a:t>
            </a:r>
            <a:r>
              <a:rPr lang="en-US" sz="1600" dirty="0" smtClean="0">
                <a:solidFill>
                  <a:schemeClr val="accent2"/>
                </a:solidFill>
              </a:rPr>
              <a:t>(developer end)</a:t>
            </a:r>
            <a:endParaRPr lang="en-US" sz="1600" dirty="0">
              <a:solidFill>
                <a:schemeClr val="accent2"/>
              </a:solidFill>
            </a:endParaRPr>
          </a:p>
          <a:p>
            <a:pPr marL="342900" indent="-342900">
              <a:buFont typeface="+mj-lt"/>
              <a:buAutoNum type="arabicPeriod"/>
            </a:pPr>
            <a:endParaRPr lang="en-US" sz="1000" dirty="0">
              <a:solidFill>
                <a:schemeClr val="accent2"/>
              </a:solidFill>
            </a:endParaRPr>
          </a:p>
          <a:p>
            <a:pPr marL="342900" indent="-342900">
              <a:buFont typeface="+mj-lt"/>
              <a:buAutoNum type="arabicPeriod"/>
            </a:pPr>
            <a:r>
              <a:rPr lang="en-US" sz="2800" dirty="0">
                <a:solidFill>
                  <a:schemeClr val="accent2"/>
                </a:solidFill>
              </a:rPr>
              <a:t>Chrome browser </a:t>
            </a:r>
            <a:r>
              <a:rPr lang="en-US" sz="1600" dirty="0" smtClean="0">
                <a:solidFill>
                  <a:schemeClr val="accent2"/>
                </a:solidFill>
              </a:rPr>
              <a:t>(version- </a:t>
            </a:r>
            <a:r>
              <a:rPr lang="en-IN" sz="1600" dirty="0" smtClean="0">
                <a:solidFill>
                  <a:schemeClr val="accent2"/>
                </a:solidFill>
              </a:rPr>
              <a:t>87.0.4280.141 or </a:t>
            </a:r>
            <a:r>
              <a:rPr lang="en-US" sz="1600" dirty="0" smtClean="0">
                <a:solidFill>
                  <a:schemeClr val="accent2"/>
                </a:solidFill>
              </a:rPr>
              <a:t>above)</a:t>
            </a:r>
            <a:endParaRPr lang="en-US" sz="1600" dirty="0">
              <a:solidFill>
                <a:schemeClr val="accent2"/>
              </a:solidFill>
            </a:endParaRPr>
          </a:p>
          <a:p>
            <a:pPr marL="342900" indent="-342900">
              <a:buFont typeface="+mj-lt"/>
              <a:buAutoNum type="arabicPeriod"/>
            </a:pPr>
            <a:endParaRPr lang="en-US" sz="1000" dirty="0">
              <a:solidFill>
                <a:schemeClr val="accent2"/>
              </a:solidFill>
            </a:endParaRPr>
          </a:p>
          <a:p>
            <a:pPr marL="342900" indent="-342900">
              <a:buFont typeface="+mj-lt"/>
              <a:buAutoNum type="arabicPeriod"/>
            </a:pPr>
            <a:r>
              <a:rPr lang="en-US" sz="2800" dirty="0">
                <a:solidFill>
                  <a:schemeClr val="accent2"/>
                </a:solidFill>
              </a:rPr>
              <a:t>Google meet</a:t>
            </a:r>
            <a:endParaRPr lang="en-IN" sz="2800" dirty="0">
              <a:solidFill>
                <a:schemeClr val="accent2"/>
              </a:solidFill>
            </a:endParaRPr>
          </a:p>
        </p:txBody>
      </p:sp>
    </p:spTree>
    <p:extLst>
      <p:ext uri="{BB962C8B-B14F-4D97-AF65-F5344CB8AC3E}">
        <p14:creationId xmlns:p14="http://schemas.microsoft.com/office/powerpoint/2010/main" val="66721458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360"/>
                                          </p:val>
                                        </p:tav>
                                        <p:tav tm="100000">
                                          <p:val>
                                            <p:fltVal val="0"/>
                                          </p:val>
                                        </p:tav>
                                      </p:tavLst>
                                    </p:anim>
                                    <p:animEffect transition="in" filter="fade">
                                      <p:cBhvr>
                                        <p:cTn id="16" dur="1000"/>
                                        <p:tgtEl>
                                          <p:spTgt spid="19"/>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360"/>
                                          </p:val>
                                        </p:tav>
                                        <p:tav tm="100000">
                                          <p:val>
                                            <p:fltVal val="0"/>
                                          </p:val>
                                        </p:tav>
                                      </p:tavLst>
                                    </p:anim>
                                    <p:animEffect transition="in" filter="fade">
                                      <p:cBhvr>
                                        <p:cTn id="28" dur="1000"/>
                                        <p:tgtEl>
                                          <p:spTgt spid="22"/>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theme/theme1.xml><?xml version="1.0" encoding="utf-8"?>
<a:theme xmlns:a="http://schemas.openxmlformats.org/drawingml/2006/main" name="Office Theme">
  <a:themeElements>
    <a:clrScheme name="Custom 1">
      <a:dk1>
        <a:srgbClr val="2B2B2B"/>
      </a:dk1>
      <a:lt1>
        <a:srgbClr val="F6F8F8"/>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TotalTime>
  <Words>485</Words>
  <Application>Microsoft Office PowerPoint</Application>
  <PresentationFormat>Widescreen</PresentationFormat>
  <Paragraphs>132</Paragraphs>
  <Slides>23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Calisto MT</vt:lpstr>
      <vt:lpstr>Candara</vt:lpstr>
      <vt:lpstr>Source Sans Pro</vt:lpstr>
      <vt:lpstr>Source Sans Pro Black</vt:lpstr>
      <vt:lpstr>Titillium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svn0028@gmail.com</cp:lastModifiedBy>
  <cp:revision>108</cp:revision>
  <dcterms:created xsi:type="dcterms:W3CDTF">2021-09-08T09:31:11Z</dcterms:created>
  <dcterms:modified xsi:type="dcterms:W3CDTF">2021-11-27T07:18:53Z</dcterms:modified>
</cp:coreProperties>
</file>